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6"/>
  </p:notesMasterIdLst>
  <p:sldIdLst>
    <p:sldId id="256" r:id="rId3"/>
    <p:sldId id="371" r:id="rId4"/>
    <p:sldId id="258" r:id="rId5"/>
    <p:sldId id="364" r:id="rId6"/>
    <p:sldId id="363" r:id="rId7"/>
    <p:sldId id="370" r:id="rId8"/>
    <p:sldId id="365" r:id="rId9"/>
    <p:sldId id="367" r:id="rId10"/>
    <p:sldId id="366" r:id="rId11"/>
    <p:sldId id="374" r:id="rId12"/>
    <p:sldId id="368" r:id="rId13"/>
    <p:sldId id="375" r:id="rId14"/>
    <p:sldId id="373" r:id="rId15"/>
    <p:sldId id="376" r:id="rId16"/>
    <p:sldId id="378" r:id="rId17"/>
    <p:sldId id="379" r:id="rId18"/>
    <p:sldId id="377" r:id="rId19"/>
    <p:sldId id="380" r:id="rId20"/>
    <p:sldId id="257" r:id="rId21"/>
    <p:sldId id="381" r:id="rId22"/>
    <p:sldId id="362" r:id="rId23"/>
    <p:sldId id="383" r:id="rId24"/>
    <p:sldId id="260" r:id="rId25"/>
  </p:sldIdLst>
  <p:sldSz cx="24377650" cy="13716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mpact" panose="020B0806030902050204" pitchFamily="34" charset="0"/>
      <p:regular r:id="rId31"/>
    </p:embeddedFont>
    <p:embeddedFont>
      <p:font typeface="Lato" panose="02010600030101010101" charset="0"/>
      <p:regular r:id="rId32"/>
    </p:embeddedFont>
    <p:embeddedFont>
      <p:font typeface="Montserrat" panose="02010600030101010101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B9C6"/>
    <a:srgbClr val="FF9300"/>
    <a:srgbClr val="D8E1F3"/>
    <a:srgbClr val="D9E1F2"/>
    <a:srgbClr val="FFFFFF"/>
    <a:srgbClr val="333333"/>
    <a:srgbClr val="00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AEA2B0-16F8-42A5-81C4-F566372FB005}" styleName="Table_0">
    <a:wholeTbl>
      <a:tcTxStyle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72" y="36"/>
      </p:cViewPr>
      <p:guideLst>
        <p:guide orient="horz" pos="4320"/>
        <p:guide pos="76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5617506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833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0" name="Shape 9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505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394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5239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Shape 1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endParaRPr sz="2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57" name="Shape 1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04688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285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264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3660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17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484861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4" name="Shape 10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18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430014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3540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464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4" name="Shape 10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15705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82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051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26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073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4" name="Shape 10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4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680204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06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3" name="Shape 1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87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305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991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4" name="Shape 10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9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20634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-5400000">
            <a:off x="22733267" y="767871"/>
            <a:ext cx="521206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22587451" y="7698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-5400000">
            <a:off x="22199862" y="666379"/>
            <a:ext cx="521100" cy="52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054051" y="6682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 panose="020005050000000200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19947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 rtl="0">
              <a:spcBef>
                <a:spcPts val="0"/>
              </a:spcBef>
              <a:buFont typeface="Arial" panose="020B0604020202020204"/>
              <a:buNone/>
              <a:defRPr sz="1800"/>
            </a:lvl2pPr>
            <a:lvl3pPr lvl="2" indent="0" rtl="0">
              <a:spcBef>
                <a:spcPts val="0"/>
              </a:spcBef>
              <a:buFont typeface="Arial" panose="020B0604020202020204"/>
              <a:buNone/>
              <a:defRPr sz="1800"/>
            </a:lvl3pPr>
            <a:lvl4pPr lvl="3" indent="0" rtl="0">
              <a:spcBef>
                <a:spcPts val="0"/>
              </a:spcBef>
              <a:buFont typeface="Arial" panose="020B0604020202020204"/>
              <a:buNone/>
              <a:defRPr sz="1800"/>
            </a:lvl4pPr>
            <a:lvl5pPr lvl="4" indent="0" rtl="0">
              <a:spcBef>
                <a:spcPts val="0"/>
              </a:spcBef>
              <a:buFont typeface="Arial" panose="020B0604020202020204"/>
              <a:buNone/>
              <a:defRPr sz="1800"/>
            </a:lvl5pPr>
            <a:lvl6pPr lvl="5" indent="0" rtl="0">
              <a:spcBef>
                <a:spcPts val="0"/>
              </a:spcBef>
              <a:buFont typeface="Arial" panose="020B0604020202020204"/>
              <a:buNone/>
              <a:defRPr sz="1800"/>
            </a:lvl6pPr>
            <a:lvl7pPr lvl="6" indent="0" rtl="0">
              <a:spcBef>
                <a:spcPts val="0"/>
              </a:spcBef>
              <a:buFont typeface="Arial" panose="020B0604020202020204"/>
              <a:buNone/>
              <a:defRPr sz="1800"/>
            </a:lvl7pPr>
            <a:lvl8pPr lvl="7" indent="0" rtl="0">
              <a:spcBef>
                <a:spcPts val="0"/>
              </a:spcBef>
              <a:buFont typeface="Arial" panose="020B0604020202020204"/>
              <a:buNone/>
              <a:defRPr sz="1800"/>
            </a:lvl8pPr>
            <a:lvl9pPr lvl="8" indent="0" rtl="0">
              <a:spcBef>
                <a:spcPts val="0"/>
              </a:spcBef>
              <a:buFont typeface="Arial" panose="020B0604020202020204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emf"/><Relationship Id="rId12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11" Type="http://schemas.openxmlformats.org/officeDocument/2006/relationships/image" Target="../media/image26.emf"/><Relationship Id="rId5" Type="http://schemas.openxmlformats.org/officeDocument/2006/relationships/image" Target="../media/image22.emf"/><Relationship Id="rId10" Type="http://schemas.openxmlformats.org/officeDocument/2006/relationships/image" Target="../media/image2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mp4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9.png"/><Relationship Id="rId4" Type="http://schemas.openxmlformats.org/officeDocument/2006/relationships/video" Target="../media/media3.mp4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1.xml"/><Relationship Id="rId7" Type="http://schemas.openxmlformats.org/officeDocument/2006/relationships/image" Target="../media/image4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4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2" Type="http://schemas.openxmlformats.org/officeDocument/2006/relationships/tags" Target="../tags/tag7.xml"/><Relationship Id="rId16" Type="http://schemas.openxmlformats.org/officeDocument/2006/relationships/image" Target="../media/image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image" Target="../media/image3.png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38100" y="38100"/>
            <a:ext cx="24415749" cy="13716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2"/>
            </p:custDataLst>
          </p:nvPr>
        </p:nvPicPr>
        <p:blipFill rotWithShape="1">
          <a:blip r:embed="rId8"/>
          <a:srcRect t="7223" b="7222"/>
          <a:stretch>
            <a:fillRect/>
          </a:stretch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3"/>
            </p:custDataLst>
          </p:nvPr>
        </p:nvSpPr>
        <p:spPr>
          <a:xfrm>
            <a:off x="324465" y="-104732"/>
            <a:ext cx="24377649" cy="1454463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4"/>
            </p:custDataLst>
          </p:nvPr>
        </p:nvGrpSpPr>
        <p:grpSpPr>
          <a:xfrm>
            <a:off x="6141847" y="6286499"/>
            <a:ext cx="12826430" cy="3064226"/>
            <a:chOff x="4937129" y="6566100"/>
            <a:chExt cx="14799824" cy="3442070"/>
          </a:xfrm>
        </p:grpSpPr>
        <p:sp>
          <p:nvSpPr>
            <p:cNvPr id="28" name="Shape 28"/>
            <p:cNvSpPr txBox="1"/>
            <p:nvPr/>
          </p:nvSpPr>
          <p:spPr>
            <a:xfrm>
              <a:off x="4937129" y="7268110"/>
              <a:ext cx="14799824" cy="274006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80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虚拟形象机器人</a:t>
              </a:r>
              <a:endParaRPr lang="en-US" sz="8000" b="0" i="0" u="none" strike="noStrike" cap="none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8843332" y="6566100"/>
              <a:ext cx="6662248" cy="4186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1600" b="0" i="0" u="none" strike="noStrike" cap="none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虚   拟   </a:t>
              </a:r>
              <a:r>
                <a:rPr lang="en-US" altLang="zh-CN" sz="1600" b="0" i="0" u="none" strike="noStrike" cap="none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   I</a:t>
              </a:r>
              <a:r>
                <a:rPr lang="en-US" altLang="zh-CN" sz="16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,   </a:t>
              </a:r>
              <a:r>
                <a:rPr lang="zh-CN" altLang="en-US" sz="16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未   来   可   期</a:t>
              </a:r>
              <a:r>
                <a:rPr lang="en-US" altLang="zh-CN" sz="16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 </a:t>
              </a:r>
              <a:endParaRPr lang="en-US" sz="1600" b="0" i="0" u="none" strike="noStrike" cap="none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67" y="3278747"/>
            <a:ext cx="12945733" cy="2548992"/>
          </a:xfrm>
          <a:prstGeom prst="rect">
            <a:avLst/>
          </a:prstGeom>
        </p:spPr>
      </p:pic>
      <p:pic>
        <p:nvPicPr>
          <p:cNvPr id="1028" name="Picture 4" descr="âdeecampâçå¾çæç´¢ç»æ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9326" y="352468"/>
            <a:ext cx="4425374" cy="98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7"/>
    </mc:Choice>
    <mc:Fallback xmlns="">
      <p:transition spd="slow" advTm="88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246" y="8255990"/>
            <a:ext cx="6486713" cy="3648776"/>
          </a:xfrm>
          <a:prstGeom prst="rect">
            <a:avLst/>
          </a:prstGeom>
        </p:spPr>
      </p:pic>
      <p:grpSp>
        <p:nvGrpSpPr>
          <p:cNvPr id="922" name="Shape 922"/>
          <p:cNvGrpSpPr/>
          <p:nvPr/>
        </p:nvGrpSpPr>
        <p:grpSpPr>
          <a:xfrm>
            <a:off x="5276457" y="1752599"/>
            <a:ext cx="3474720" cy="10347959"/>
            <a:chOff x="5276457" y="1752600"/>
            <a:chExt cx="3474720" cy="10652760"/>
          </a:xfrm>
        </p:grpSpPr>
        <p:cxnSp>
          <p:nvCxnSpPr>
            <p:cNvPr id="923" name="Shape 923"/>
            <p:cNvCxnSpPr/>
            <p:nvPr/>
          </p:nvCxnSpPr>
          <p:spPr>
            <a:xfrm>
              <a:off x="5276457" y="1752600"/>
              <a:ext cx="0" cy="106527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4" name="Shape 924"/>
            <p:cNvCxnSpPr/>
            <p:nvPr/>
          </p:nvCxnSpPr>
          <p:spPr>
            <a:xfrm>
              <a:off x="8751177" y="1752600"/>
              <a:ext cx="0" cy="106527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cxnSp>
        <p:nvCxnSpPr>
          <p:cNvPr id="925" name="Shape 925"/>
          <p:cNvCxnSpPr/>
          <p:nvPr/>
        </p:nvCxnSpPr>
        <p:spPr>
          <a:xfrm>
            <a:off x="1673225" y="5168923"/>
            <a:ext cx="105155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926" name="Shape 926"/>
          <p:cNvCxnSpPr/>
          <p:nvPr/>
        </p:nvCxnSpPr>
        <p:spPr>
          <a:xfrm>
            <a:off x="1673225" y="8520931"/>
            <a:ext cx="105155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27" name="Shape 927"/>
          <p:cNvSpPr txBox="1"/>
          <p:nvPr/>
        </p:nvSpPr>
        <p:spPr>
          <a:xfrm>
            <a:off x="14417231" y="3280610"/>
            <a:ext cx="7324384" cy="56323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ACTION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INFERENCE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RULE SEMENTIC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2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ACTION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14417231" y="2820473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14417231" y="9364175"/>
            <a:ext cx="6267894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just">
              <a:lnSpc>
                <a:spcPct val="150000"/>
              </a:lnSpc>
              <a:buSzPct val="25000"/>
            </a:pPr>
            <a:r>
              <a:rPr lang="en-US" altLang="zh-CN" sz="1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Based on the custom rule strategy, we can perceive the semantic information and make appropriate actions at the right time, which is smooth and natural.</a:t>
            </a:r>
          </a:p>
        </p:txBody>
      </p:sp>
      <p:pic>
        <p:nvPicPr>
          <p:cNvPr id="19" name="图片 18" descr="图片1-removebg-preview">
            <a:extLst>
              <a:ext uri="{FF2B5EF4-FFF2-40B4-BE49-F238E27FC236}">
                <a16:creationId xmlns:a16="http://schemas.microsoft.com/office/drawing/2014/main" id="{5BBCE1E9-FD1C-4E16-BDD2-C583FA4E8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524" y="5677111"/>
            <a:ext cx="1982024" cy="23545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645470"/>
            <a:ext cx="5370750" cy="30210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33" y="1528293"/>
            <a:ext cx="5798163" cy="3261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35" y="8396624"/>
            <a:ext cx="5986679" cy="336750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2740143" y="723901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27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11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-99282" y="14230263"/>
            <a:ext cx="24377649" cy="1371600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7444671" y="1965741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LIP INFERENCE</a:t>
            </a:r>
          </a:p>
        </p:txBody>
      </p:sp>
      <p:sp>
        <p:nvSpPr>
          <p:cNvPr id="717" name="Shape 717"/>
          <p:cNvSpPr txBox="1"/>
          <p:nvPr/>
        </p:nvSpPr>
        <p:spPr>
          <a:xfrm>
            <a:off x="9516185" y="1505604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4866221" y="3195322"/>
            <a:ext cx="14658342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altLang="zh-CN" sz="1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Based on deep learning, using attention mechanism and two-way LSTM network structure, achieves the perfect mapping from audio features to lip features.</a:t>
            </a:r>
          </a:p>
        </p:txBody>
      </p:sp>
      <p:sp>
        <p:nvSpPr>
          <p:cNvPr id="711" name="Shape 711"/>
          <p:cNvSpPr/>
          <p:nvPr/>
        </p:nvSpPr>
        <p:spPr>
          <a:xfrm rot="16200000">
            <a:off x="3708384" y="5090433"/>
            <a:ext cx="3403964" cy="2927401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2" name="Shape 712"/>
          <p:cNvSpPr/>
          <p:nvPr/>
        </p:nvSpPr>
        <p:spPr>
          <a:xfrm rot="16200000">
            <a:off x="7217352" y="5090433"/>
            <a:ext cx="3403964" cy="2927401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3" name="Shape 713"/>
          <p:cNvSpPr/>
          <p:nvPr/>
        </p:nvSpPr>
        <p:spPr>
          <a:xfrm rot="16200000">
            <a:off x="10726320" y="5090433"/>
            <a:ext cx="3403964" cy="2927401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4" name="Shape 714"/>
          <p:cNvSpPr/>
          <p:nvPr/>
        </p:nvSpPr>
        <p:spPr>
          <a:xfrm rot="16200000">
            <a:off x="14235288" y="5090433"/>
            <a:ext cx="3403964" cy="2927401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5" name="Shape 715"/>
          <p:cNvSpPr/>
          <p:nvPr/>
        </p:nvSpPr>
        <p:spPr>
          <a:xfrm rot="16200000">
            <a:off x="17744256" y="5090433"/>
            <a:ext cx="3403964" cy="2927401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9" name="Shape 719"/>
          <p:cNvSpPr txBox="1"/>
          <p:nvPr/>
        </p:nvSpPr>
        <p:spPr>
          <a:xfrm>
            <a:off x="4495510" y="8806596"/>
            <a:ext cx="1822395" cy="4296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ONE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3775587" y="9499477"/>
            <a:ext cx="3270317" cy="22938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67000"/>
              </a:lnSpc>
              <a:buSzPct val="25000"/>
            </a:pPr>
            <a:r>
              <a:rPr lang="en-US" sz="2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Using TTS, MELP extracts audio features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8007122" y="8806596"/>
            <a:ext cx="1875439" cy="4296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TWO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7313721" y="9499477"/>
            <a:ext cx="3270317" cy="22938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67000"/>
              </a:lnSpc>
              <a:buSzPct val="25000"/>
            </a:pPr>
            <a:r>
              <a:rPr lang="en-US" sz="2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We get </a:t>
            </a:r>
            <a:r>
              <a:rPr lang="en-US" sz="32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29</a:t>
            </a:r>
            <a:r>
              <a:rPr lang="en-US" sz="2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-dimensional audio features.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11383975" y="8806596"/>
            <a:ext cx="2198001" cy="4296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THREE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10851853" y="9499477"/>
            <a:ext cx="3270317" cy="22938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67000"/>
              </a:lnSpc>
              <a:buSzPct val="25000"/>
            </a:pPr>
            <a:r>
              <a:rPr lang="en-US" sz="2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VBOT Maps Audio Features to Labial Features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15009555" y="8806596"/>
            <a:ext cx="2023101" cy="4296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FOUR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14389985" y="9499477"/>
            <a:ext cx="3270317" cy="22938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67000"/>
              </a:lnSpc>
              <a:buSzPct val="25000"/>
            </a:pPr>
            <a:r>
              <a:rPr lang="en-US" sz="2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We use </a:t>
            </a:r>
            <a:r>
              <a:rPr lang="en-US" sz="32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30</a:t>
            </a:r>
            <a:r>
              <a:rPr lang="en-US" sz="2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facial feature points as lip features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18632988" y="8806596"/>
            <a:ext cx="1852503" cy="4296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FIVE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17928118" y="9499477"/>
            <a:ext cx="3270317" cy="22938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67000"/>
              </a:lnSpc>
              <a:buSzPct val="25000"/>
            </a:pPr>
            <a:r>
              <a:rPr lang="en-US" sz="2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Character Modeling Using Unity blend shapes</a:t>
            </a:r>
          </a:p>
        </p:txBody>
      </p:sp>
      <p:pic>
        <p:nvPicPr>
          <p:cNvPr id="28" name="图片 27" descr="WechatIMG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60" y="5915232"/>
            <a:ext cx="2359737" cy="1173930"/>
          </a:xfrm>
          <a:prstGeom prst="rect">
            <a:avLst/>
          </a:prstGeom>
        </p:spPr>
      </p:pic>
      <p:pic>
        <p:nvPicPr>
          <p:cNvPr id="29" name="图片 28" descr="图片1-removebg-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0294" y="5762627"/>
            <a:ext cx="1186686" cy="14694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94008" y="5834741"/>
            <a:ext cx="23214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华文仿宋" panose="02010600040101010101" charset="-122"/>
                <a:cs typeface="Times New Roman" panose="02020603050405020304" pitchFamily="18" charset="0"/>
              </a:rPr>
              <a:t>Feature </a:t>
            </a:r>
          </a:p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华文仿宋" panose="02010600040101010101" charset="-122"/>
                <a:cs typeface="Times New Roman" panose="02020603050405020304" pitchFamily="18" charset="0"/>
              </a:rPr>
              <a:t>Extraction</a:t>
            </a:r>
          </a:p>
        </p:txBody>
      </p:sp>
      <p:sp>
        <p:nvSpPr>
          <p:cNvPr id="31" name="矩形 30"/>
          <p:cNvSpPr/>
          <p:nvPr/>
        </p:nvSpPr>
        <p:spPr>
          <a:xfrm>
            <a:off x="8037311" y="5810159"/>
            <a:ext cx="19239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华文仿宋" panose="02010600040101010101" charset="-122"/>
                <a:cs typeface="Times New Roman" panose="02020603050405020304" pitchFamily="18" charset="0"/>
              </a:rPr>
              <a:t>Audio</a:t>
            </a:r>
          </a:p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华文仿宋" panose="02010600040101010101" charset="-122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0" name="矩形 29"/>
          <p:cNvSpPr/>
          <p:nvPr/>
        </p:nvSpPr>
        <p:spPr>
          <a:xfrm>
            <a:off x="22740143" y="723901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34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矩形 34"/>
          <p:cNvSpPr/>
          <p:nvPr/>
        </p:nvSpPr>
        <p:spPr>
          <a:xfrm>
            <a:off x="11638663" y="6157658"/>
            <a:ext cx="15792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华文仿宋" panose="02010600040101010101" charset="-122"/>
                <a:cs typeface="Times New Roman" panose="02020603050405020304" pitchFamily="18" charset="0"/>
              </a:rPr>
              <a:t>VBOT</a:t>
            </a:r>
          </a:p>
        </p:txBody>
      </p:sp>
      <p:sp>
        <p:nvSpPr>
          <p:cNvPr id="36" name="矩形 35"/>
          <p:cNvSpPr/>
          <p:nvPr/>
        </p:nvSpPr>
        <p:spPr>
          <a:xfrm>
            <a:off x="14749796" y="5762627"/>
            <a:ext cx="246574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华文仿宋" panose="02010600040101010101" charset="-122"/>
                <a:cs typeface="Times New Roman" panose="02020603050405020304" pitchFamily="18" charset="0"/>
              </a:rPr>
              <a:t>Facial </a:t>
            </a:r>
          </a:p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华文仿宋" panose="02010600040101010101" charset="-122"/>
                <a:cs typeface="Times New Roman" panose="02020603050405020304" pitchFamily="18" charset="0"/>
              </a:rPr>
              <a:t>Parameters</a:t>
            </a:r>
          </a:p>
        </p:txBody>
      </p:sp>
      <p:sp>
        <p:nvSpPr>
          <p:cNvPr id="37" name="矩形 36"/>
          <p:cNvSpPr/>
          <p:nvPr/>
        </p:nvSpPr>
        <p:spPr>
          <a:xfrm>
            <a:off x="18157265" y="5768068"/>
            <a:ext cx="25779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华文仿宋" panose="02010600040101010101" charset="-122"/>
                <a:cs typeface="Times New Roman" panose="02020603050405020304" pitchFamily="18" charset="0"/>
              </a:rPr>
              <a:t>Unity</a:t>
            </a:r>
          </a:p>
          <a:p>
            <a:pPr algn="ctr"/>
            <a:r>
              <a:rPr lang="en-US" altLang="zh-CN" sz="4000" dirty="0" err="1">
                <a:latin typeface="Times New Roman" panose="02020603050405020304" pitchFamily="18" charset="0"/>
                <a:ea typeface="华文仿宋" panose="02010600040101010101" charset="-122"/>
                <a:cs typeface="Times New Roman" panose="02020603050405020304" pitchFamily="18" charset="0"/>
              </a:rPr>
              <a:t>Blendshape</a:t>
            </a:r>
            <a:endParaRPr lang="en-US" altLang="zh-CN" sz="4000" dirty="0">
              <a:latin typeface="Times New Roman" panose="02020603050405020304" pitchFamily="18" charset="0"/>
              <a:ea typeface="华文仿宋" panose="02010600040101010101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9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6404348" y="1948821"/>
            <a:ext cx="3803904" cy="3803904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12189821" y="-158265"/>
            <a:ext cx="12232957" cy="13715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2397848" y="8529517"/>
            <a:ext cx="8573807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1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Sliding window is used for data segmentation, which increases the fluency of lip shape.</a:t>
            </a:r>
          </a:p>
        </p:txBody>
      </p:sp>
      <p:grpSp>
        <p:nvGrpSpPr>
          <p:cNvPr id="331" name="Shape 331"/>
          <p:cNvGrpSpPr/>
          <p:nvPr/>
        </p:nvGrpSpPr>
        <p:grpSpPr>
          <a:xfrm>
            <a:off x="4578338" y="10251859"/>
            <a:ext cx="4212824" cy="914400"/>
            <a:chOff x="14229248" y="11099163"/>
            <a:chExt cx="4212824" cy="914400"/>
          </a:xfrm>
        </p:grpSpPr>
        <p:sp>
          <p:nvSpPr>
            <p:cNvPr id="332" name="Shape 332"/>
            <p:cNvSpPr/>
            <p:nvPr/>
          </p:nvSpPr>
          <p:spPr>
            <a:xfrm>
              <a:off x="14229248" y="11099163"/>
              <a:ext cx="4212824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14247960" y="11290400"/>
              <a:ext cx="409919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dirty="0">
                  <a:solidFill>
                    <a:schemeClr val="lt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SLIDE WINDOW</a:t>
              </a:r>
            </a:p>
          </p:txBody>
        </p:sp>
      </p:grpSp>
      <p:sp>
        <p:nvSpPr>
          <p:cNvPr id="336" name="Shape 336"/>
          <p:cNvSpPr txBox="1"/>
          <p:nvPr/>
        </p:nvSpPr>
        <p:spPr>
          <a:xfrm>
            <a:off x="14037907" y="8529517"/>
            <a:ext cx="8573807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18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Segmentation of Data to Increase Data Quantity and Improve Fitting Effect</a:t>
            </a:r>
          </a:p>
        </p:txBody>
      </p:sp>
      <p:grpSp>
        <p:nvGrpSpPr>
          <p:cNvPr id="337" name="Shape 337"/>
          <p:cNvGrpSpPr/>
          <p:nvPr/>
        </p:nvGrpSpPr>
        <p:grpSpPr>
          <a:xfrm>
            <a:off x="16207640" y="10251859"/>
            <a:ext cx="4212824" cy="914400"/>
            <a:chOff x="14218490" y="11099163"/>
            <a:chExt cx="4212824" cy="914400"/>
          </a:xfrm>
        </p:grpSpPr>
        <p:sp>
          <p:nvSpPr>
            <p:cNvPr id="338" name="Shape 338"/>
            <p:cNvSpPr/>
            <p:nvPr/>
          </p:nvSpPr>
          <p:spPr>
            <a:xfrm>
              <a:off x="14218490" y="11099163"/>
              <a:ext cx="4212824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39" name="Shape 339"/>
            <p:cNvSpPr txBox="1"/>
            <p:nvPr/>
          </p:nvSpPr>
          <p:spPr>
            <a:xfrm>
              <a:off x="14757664" y="11290400"/>
              <a:ext cx="3673649" cy="47242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STEP SEGMENTATION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9896141-111E-466C-9137-066894D53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24" y="3771900"/>
            <a:ext cx="9748908" cy="320039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2740143" y="723901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24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845" y="2303430"/>
            <a:ext cx="8391869" cy="6137337"/>
          </a:xfrm>
          <a:prstGeom prst="rect">
            <a:avLst/>
          </a:prstGeom>
        </p:spPr>
      </p:pic>
      <p:sp>
        <p:nvSpPr>
          <p:cNvPr id="26" name="Shape 716"/>
          <p:cNvSpPr txBox="1"/>
          <p:nvPr/>
        </p:nvSpPr>
        <p:spPr>
          <a:xfrm>
            <a:off x="7444671" y="343416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DATA ARGUMENT</a:t>
            </a:r>
          </a:p>
        </p:txBody>
      </p:sp>
    </p:spTree>
    <p:extLst>
      <p:ext uri="{BB962C8B-B14F-4D97-AF65-F5344CB8AC3E}">
        <p14:creationId xmlns:p14="http://schemas.microsoft.com/office/powerpoint/2010/main" val="155629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4487000" y="2154066"/>
            <a:ext cx="8405252" cy="9331140"/>
            <a:chOff x="4593832" y="1117394"/>
            <a:chExt cx="4639517" cy="4353833"/>
          </a:xfrm>
        </p:grpSpPr>
        <p:graphicFrame>
          <p:nvGraphicFramePr>
            <p:cNvPr id="36" name="对象 35"/>
            <p:cNvGraphicFramePr/>
            <p:nvPr>
              <p:extLst>
                <p:ext uri="{D42A27DB-BD31-4B8C-83A1-F6EECF244321}">
                  <p14:modId xmlns:p14="http://schemas.microsoft.com/office/powerpoint/2010/main" val="1527517823"/>
                </p:ext>
              </p:extLst>
            </p:nvPr>
          </p:nvGraphicFramePr>
          <p:xfrm>
            <a:off x="5672360" y="1117394"/>
            <a:ext cx="3560989" cy="43538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" r:id="rId4" imgW="2933700" imgH="3860800" progId="Visio.Drawing.11">
                    <p:embed/>
                  </p:oleObj>
                </mc:Choice>
                <mc:Fallback>
                  <p:oleObj r:id="rId4" imgW="2933700" imgH="3860800" progId="Visio.Drawing.11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672360" y="1117394"/>
                          <a:ext cx="3560989" cy="43538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右箭头 36"/>
            <p:cNvSpPr/>
            <p:nvPr/>
          </p:nvSpPr>
          <p:spPr>
            <a:xfrm>
              <a:off x="4593832" y="3666152"/>
              <a:ext cx="956468" cy="206292"/>
            </a:xfrm>
            <a:prstGeom prst="rightArrow">
              <a:avLst/>
            </a:prstGeom>
            <a:solidFill>
              <a:srgbClr val="D9E1F2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90562" y="11018205"/>
            <a:ext cx="7698728" cy="1364295"/>
            <a:chOff x="750378" y="4976448"/>
            <a:chExt cx="3545851" cy="494779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8296" y="4976448"/>
              <a:ext cx="1117933" cy="494779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84245BF-3DA4-4D29-8F3F-89A40E55A76B}"/>
                </a:ext>
              </a:extLst>
            </p:cNvPr>
            <p:cNvSpPr txBox="1"/>
            <p:nvPr/>
          </p:nvSpPr>
          <p:spPr>
            <a:xfrm>
              <a:off x="750378" y="5156774"/>
              <a:ext cx="2385267" cy="21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391052" y="1981200"/>
            <a:ext cx="7826019" cy="882675"/>
            <a:chOff x="658480" y="1699064"/>
            <a:chExt cx="3604474" cy="320114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65555" y="1699064"/>
              <a:ext cx="1097399" cy="320114"/>
            </a:xfrm>
            <a:prstGeom prst="rect">
              <a:avLst/>
            </a:prstGeom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26EBC8A-14B3-4932-989C-7C670A4BF67E}"/>
                </a:ext>
              </a:extLst>
            </p:cNvPr>
            <p:cNvSpPr txBox="1"/>
            <p:nvPr/>
          </p:nvSpPr>
          <p:spPr>
            <a:xfrm>
              <a:off x="658480" y="1703250"/>
              <a:ext cx="2477640" cy="212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22169291" y="579971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64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Shape 275"/>
          <p:cNvSpPr txBox="1"/>
          <p:nvPr/>
        </p:nvSpPr>
        <p:spPr>
          <a:xfrm>
            <a:off x="-628650" y="214179"/>
            <a:ext cx="611049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6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VBOT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C724CB9-2727-400F-9166-3628BA27496A}"/>
              </a:ext>
            </a:extLst>
          </p:cNvPr>
          <p:cNvGrpSpPr/>
          <p:nvPr/>
        </p:nvGrpSpPr>
        <p:grpSpPr>
          <a:xfrm>
            <a:off x="2430187" y="2670970"/>
            <a:ext cx="12056805" cy="3773654"/>
            <a:chOff x="2430187" y="2670970"/>
            <a:chExt cx="12056805" cy="3773654"/>
          </a:xfrm>
        </p:grpSpPr>
        <p:grpSp>
          <p:nvGrpSpPr>
            <p:cNvPr id="49" name="组合 48"/>
            <p:cNvGrpSpPr/>
            <p:nvPr/>
          </p:nvGrpSpPr>
          <p:grpSpPr>
            <a:xfrm>
              <a:off x="6281525" y="2670970"/>
              <a:ext cx="8205467" cy="3773654"/>
              <a:chOff x="608046" y="1949217"/>
              <a:chExt cx="3779244" cy="1368564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3970" y="1949217"/>
                <a:ext cx="1343320" cy="1368564"/>
              </a:xfrm>
              <a:prstGeom prst="rect">
                <a:avLst/>
              </a:prstGeom>
            </p:spPr>
          </p:pic>
          <p:sp>
            <p:nvSpPr>
              <p:cNvPr id="51" name="左大括号 50">
                <a:extLst>
                  <a:ext uri="{FF2B5EF4-FFF2-40B4-BE49-F238E27FC236}">
                    <a16:creationId xmlns:a16="http://schemas.microsoft.com/office/drawing/2014/main" id="{FE7B51C6-2C62-4161-B6C2-F5EDA5E85130}"/>
                  </a:ext>
                </a:extLst>
              </p:cNvPr>
              <p:cNvSpPr/>
              <p:nvPr/>
            </p:nvSpPr>
            <p:spPr>
              <a:xfrm>
                <a:off x="2847911" y="2266950"/>
                <a:ext cx="45719" cy="850899"/>
              </a:xfrm>
              <a:prstGeom prst="leftBrac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7360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84245BF-3DA4-4D29-8F3F-89A40E55A76B}"/>
                  </a:ext>
                </a:extLst>
              </p:cNvPr>
              <p:cNvSpPr txBox="1"/>
              <p:nvPr/>
            </p:nvSpPr>
            <p:spPr>
              <a:xfrm>
                <a:off x="608046" y="2522206"/>
                <a:ext cx="2385267" cy="212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Sequence Loss Layer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78401B6-B5D3-4DB5-A9CA-EA22354D1088}"/>
                </a:ext>
              </a:extLst>
            </p:cNvPr>
            <p:cNvSpPr/>
            <p:nvPr/>
          </p:nvSpPr>
          <p:spPr>
            <a:xfrm>
              <a:off x="2430187" y="3731309"/>
              <a:ext cx="3355407" cy="1415772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err="1">
                  <a:ln w="0"/>
                  <a:solidFill>
                    <a:srgbClr val="4AB9C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/>
                  <a:sym typeface="Montserrat" panose="02000505000000020004"/>
                </a:rPr>
                <a:t>chuang</a:t>
              </a:r>
              <a:r>
                <a:rPr lang="en-US" altLang="zh-CN" sz="5400" b="0" cap="none" spc="0" dirty="0">
                  <a:ln w="0"/>
                  <a:solidFill>
                    <a:srgbClr val="FFC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/>
                  <a:sym typeface="Montserrat" panose="02000505000000020004"/>
                </a:rPr>
                <a:t> </a:t>
              </a:r>
            </a:p>
            <a:p>
              <a:pPr algn="ctr"/>
              <a:r>
                <a:rPr lang="en-US" altLang="zh-CN" sz="3200" b="0" cap="none" spc="0" dirty="0" err="1">
                  <a:ln w="0"/>
                  <a:solidFill>
                    <a:srgbClr val="FF93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/>
                  <a:sym typeface="Montserrat" panose="02000505000000020004"/>
                </a:rPr>
                <a:t>xin</a:t>
              </a:r>
              <a:r>
                <a:rPr lang="en-US" altLang="zh-CN" sz="3200" b="0" cap="none" spc="0" dirty="0">
                  <a:ln w="0"/>
                  <a:solidFill>
                    <a:srgbClr val="FF93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/>
                  <a:sym typeface="Montserrat" panose="02000505000000020004"/>
                </a:rPr>
                <a:t> gong </a:t>
              </a:r>
              <a:r>
                <a:rPr lang="en-US" altLang="zh-CN" sz="3200" b="0" cap="none" spc="0" dirty="0" err="1">
                  <a:ln w="0"/>
                  <a:solidFill>
                    <a:srgbClr val="FF93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/>
                  <a:sym typeface="Montserrat" panose="02000505000000020004"/>
                </a:rPr>
                <a:t>chang</a:t>
              </a:r>
              <a:endParaRPr lang="zh-CN" altLang="en-US" sz="3200" b="0" cap="none" spc="0" dirty="0">
                <a:ln w="0"/>
                <a:solidFill>
                  <a:srgbClr val="FF93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FE8140-2FE4-4F56-8D6F-759C1B2A62B9}"/>
              </a:ext>
            </a:extLst>
          </p:cNvPr>
          <p:cNvGrpSpPr/>
          <p:nvPr/>
        </p:nvGrpSpPr>
        <p:grpSpPr>
          <a:xfrm>
            <a:off x="1361791" y="5554373"/>
            <a:ext cx="13026749" cy="3241232"/>
            <a:chOff x="1361791" y="5554373"/>
            <a:chExt cx="13026749" cy="3241232"/>
          </a:xfrm>
        </p:grpSpPr>
        <p:grpSp>
          <p:nvGrpSpPr>
            <p:cNvPr id="45" name="组合 44"/>
            <p:cNvGrpSpPr/>
            <p:nvPr/>
          </p:nvGrpSpPr>
          <p:grpSpPr>
            <a:xfrm>
              <a:off x="6202632" y="6205006"/>
              <a:ext cx="8185908" cy="2590599"/>
              <a:chOff x="571710" y="3230880"/>
              <a:chExt cx="3770240" cy="939514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08186" y="3230880"/>
                <a:ext cx="1233764" cy="939514"/>
              </a:xfrm>
              <a:prstGeom prst="rect">
                <a:avLst/>
              </a:prstGeom>
            </p:spPr>
          </p:pic>
          <p:sp>
            <p:nvSpPr>
              <p:cNvPr id="47" name="左大括号 46">
                <a:extLst>
                  <a:ext uri="{FF2B5EF4-FFF2-40B4-BE49-F238E27FC236}">
                    <a16:creationId xmlns:a16="http://schemas.microsoft.com/office/drawing/2014/main" id="{FE7B51C6-2C62-4161-B6C2-F5EDA5E85130}"/>
                  </a:ext>
                </a:extLst>
              </p:cNvPr>
              <p:cNvSpPr/>
              <p:nvPr/>
            </p:nvSpPr>
            <p:spPr>
              <a:xfrm>
                <a:off x="2847911" y="3480435"/>
                <a:ext cx="45719" cy="577727"/>
              </a:xfrm>
              <a:prstGeom prst="leftBrac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736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84245BF-3DA4-4D29-8F3F-89A40E55A76B}"/>
                  </a:ext>
                </a:extLst>
              </p:cNvPr>
              <p:cNvSpPr txBox="1"/>
              <p:nvPr/>
            </p:nvSpPr>
            <p:spPr>
              <a:xfrm>
                <a:off x="571710" y="3593538"/>
                <a:ext cx="2385267" cy="212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Semantic Layer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E48A1C83-B430-4812-BA9F-E41364858AB8}"/>
                </a:ext>
              </a:extLst>
            </p:cNvPr>
            <p:cNvSpPr/>
            <p:nvPr/>
          </p:nvSpPr>
          <p:spPr>
            <a:xfrm>
              <a:off x="1361791" y="6903368"/>
              <a:ext cx="5492209" cy="92333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dirty="0">
                  <a:ln w="0"/>
                  <a:solidFill>
                    <a:srgbClr val="FF93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/>
                  <a:sym typeface="Montserrat" panose="02000505000000020004"/>
                </a:rPr>
                <a:t>...... </a:t>
              </a:r>
              <a:r>
                <a:rPr lang="en-US" altLang="zh-CN" sz="5400" dirty="0" err="1">
                  <a:ln w="0"/>
                  <a:solidFill>
                    <a:srgbClr val="4AB9C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/>
                  <a:sym typeface="Montserrat" panose="02000505000000020004"/>
                </a:rPr>
                <a:t>c</a:t>
              </a:r>
              <a:r>
                <a:rPr lang="en-US" altLang="zh-CN" sz="5400" b="0" cap="none" spc="0" dirty="0" err="1">
                  <a:ln w="0"/>
                  <a:solidFill>
                    <a:srgbClr val="4AB9C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/>
                  <a:sym typeface="Montserrat" panose="02000505000000020004"/>
                </a:rPr>
                <a:t>huan</a:t>
              </a:r>
              <a:r>
                <a:rPr lang="en-US" altLang="zh-CN" sz="5400" dirty="0" err="1">
                  <a:ln w="0"/>
                  <a:solidFill>
                    <a:srgbClr val="4AB9C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/>
                  <a:sym typeface="Montserrat" panose="02000505000000020004"/>
                </a:rPr>
                <a:t>g</a:t>
              </a:r>
              <a:r>
                <a:rPr lang="en-US" altLang="zh-CN" sz="5400" dirty="0">
                  <a:ln w="0"/>
                  <a:solidFill>
                    <a:srgbClr val="4AB9C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/>
                  <a:sym typeface="Montserrat" panose="02000505000000020004"/>
                </a:rPr>
                <a:t> </a:t>
              </a:r>
              <a:r>
                <a:rPr lang="en-US" altLang="zh-CN" sz="5400" dirty="0">
                  <a:ln w="0"/>
                  <a:solidFill>
                    <a:srgbClr val="FF93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/>
                  <a:sym typeface="Montserrat" panose="02000505000000020004"/>
                </a:rPr>
                <a:t>......</a:t>
              </a:r>
              <a:endParaRPr lang="zh-CN" altLang="en-US" sz="5400" b="0" cap="none" spc="0" dirty="0">
                <a:ln w="0"/>
                <a:solidFill>
                  <a:srgbClr val="FF93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箭头: 上 10">
              <a:extLst>
                <a:ext uri="{FF2B5EF4-FFF2-40B4-BE49-F238E27FC236}">
                  <a16:creationId xmlns:a16="http://schemas.microsoft.com/office/drawing/2014/main" id="{7AC028CE-8A80-49DF-ACAA-4C8FBCD17F44}"/>
                </a:ext>
              </a:extLst>
            </p:cNvPr>
            <p:cNvSpPr/>
            <p:nvPr/>
          </p:nvSpPr>
          <p:spPr>
            <a:xfrm>
              <a:off x="3946807" y="5554373"/>
              <a:ext cx="322168" cy="1087051"/>
            </a:xfrm>
            <a:prstGeom prst="upArrow">
              <a:avLst/>
            </a:prstGeom>
            <a:solidFill>
              <a:srgbClr val="D9E1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64F07E9-A84B-43A4-BB44-6CE9C6DBE2EB}"/>
              </a:ext>
            </a:extLst>
          </p:cNvPr>
          <p:cNvGrpSpPr/>
          <p:nvPr/>
        </p:nvGrpSpPr>
        <p:grpSpPr>
          <a:xfrm>
            <a:off x="1573062" y="8016120"/>
            <a:ext cx="12893271" cy="3228102"/>
            <a:chOff x="1573062" y="8016120"/>
            <a:chExt cx="12893271" cy="3228102"/>
          </a:xfrm>
        </p:grpSpPr>
        <p:grpSp>
          <p:nvGrpSpPr>
            <p:cNvPr id="41" name="组合 40"/>
            <p:cNvGrpSpPr/>
            <p:nvPr/>
          </p:nvGrpSpPr>
          <p:grpSpPr>
            <a:xfrm>
              <a:off x="6202652" y="8535906"/>
              <a:ext cx="8263681" cy="2708316"/>
              <a:chOff x="571713" y="4076210"/>
              <a:chExt cx="3806052" cy="982205"/>
            </a:xfrm>
          </p:grpSpPr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87940" y="4076210"/>
                <a:ext cx="1289825" cy="982205"/>
              </a:xfrm>
              <a:prstGeom prst="rect">
                <a:avLst/>
              </a:prstGeom>
            </p:spPr>
          </p:pic>
          <p:sp>
            <p:nvSpPr>
              <p:cNvPr id="43" name="左大括号 42">
                <a:extLst>
                  <a:ext uri="{FF2B5EF4-FFF2-40B4-BE49-F238E27FC236}">
                    <a16:creationId xmlns:a16="http://schemas.microsoft.com/office/drawing/2014/main" id="{FE7B51C6-2C62-4161-B6C2-F5EDA5E85130}"/>
                  </a:ext>
                </a:extLst>
              </p:cNvPr>
              <p:cNvSpPr/>
              <p:nvPr/>
            </p:nvSpPr>
            <p:spPr>
              <a:xfrm>
                <a:off x="2847911" y="4366260"/>
                <a:ext cx="45719" cy="577727"/>
              </a:xfrm>
              <a:prstGeom prst="leftBrac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736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84245BF-3DA4-4D29-8F3F-89A40E55A76B}"/>
                  </a:ext>
                </a:extLst>
              </p:cNvPr>
              <p:cNvSpPr txBox="1"/>
              <p:nvPr/>
            </p:nvSpPr>
            <p:spPr>
              <a:xfrm>
                <a:off x="571713" y="4479365"/>
                <a:ext cx="2385267" cy="212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Downsamping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Layer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F4B426B-B53A-447E-B590-301021677BB3}"/>
                </a:ext>
              </a:extLst>
            </p:cNvPr>
            <p:cNvGrpSpPr/>
            <p:nvPr/>
          </p:nvGrpSpPr>
          <p:grpSpPr>
            <a:xfrm>
              <a:off x="1573062" y="9519038"/>
              <a:ext cx="5049834" cy="930083"/>
              <a:chOff x="1573062" y="9519038"/>
              <a:chExt cx="5049834" cy="930083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C6D873D-C4F3-43E0-AFE3-394A4115119B}"/>
                  </a:ext>
                </a:extLst>
              </p:cNvPr>
              <p:cNvSpPr/>
              <p:nvPr/>
            </p:nvSpPr>
            <p:spPr>
              <a:xfrm>
                <a:off x="1573062" y="9521059"/>
                <a:ext cx="1031052" cy="923330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5400" dirty="0" err="1">
                    <a:ln w="0"/>
                    <a:solidFill>
                      <a:srgbClr val="4AB9C6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Montserrat" panose="02000505000000020004"/>
                    <a:sym typeface="Montserrat" panose="02000505000000020004"/>
                  </a:rPr>
                  <a:t>c</a:t>
                </a:r>
                <a:r>
                  <a:rPr lang="en-US" altLang="zh-CN" sz="5400" b="0" cap="none" spc="0" dirty="0" err="1">
                    <a:ln w="0"/>
                    <a:solidFill>
                      <a:srgbClr val="4AB9C6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Montserrat" panose="02000505000000020004"/>
                    <a:sym typeface="Montserrat" panose="02000505000000020004"/>
                  </a:rPr>
                  <a:t>h</a:t>
                </a:r>
                <a:endParaRPr lang="zh-CN" altLang="en-US" sz="5400" b="0" cap="none" spc="0" dirty="0">
                  <a:ln w="0"/>
                  <a:solidFill>
                    <a:srgbClr val="4AB9C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D1E4CB9-6BFC-4F14-8C36-BF9043D86EEC}"/>
                  </a:ext>
                </a:extLst>
              </p:cNvPr>
              <p:cNvSpPr/>
              <p:nvPr/>
            </p:nvSpPr>
            <p:spPr>
              <a:xfrm>
                <a:off x="3218340" y="9525791"/>
                <a:ext cx="631904" cy="923330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5400" b="0" cap="none" spc="0" dirty="0">
                    <a:ln w="0"/>
                    <a:solidFill>
                      <a:srgbClr val="4AB9C6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Montserrat" panose="02000505000000020004"/>
                    <a:sym typeface="Montserrat" panose="02000505000000020004"/>
                  </a:rPr>
                  <a:t>u</a:t>
                </a:r>
                <a:endParaRPr lang="zh-CN" altLang="en-US" sz="5400" b="0" cap="none" spc="0" dirty="0">
                  <a:ln w="0"/>
                  <a:solidFill>
                    <a:srgbClr val="4AB9C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36254CE7-6C8B-478C-87C0-8B5963EDD0E6}"/>
                  </a:ext>
                </a:extLst>
              </p:cNvPr>
              <p:cNvSpPr/>
              <p:nvPr/>
            </p:nvSpPr>
            <p:spPr>
              <a:xfrm>
                <a:off x="4434945" y="9519038"/>
                <a:ext cx="569387" cy="923330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5400" b="0" cap="none" spc="0" dirty="0">
                    <a:ln w="0"/>
                    <a:solidFill>
                      <a:srgbClr val="4AB9C6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a</a:t>
                </a:r>
                <a:endParaRPr lang="zh-CN" altLang="en-US" sz="5400" b="0" cap="none" spc="0" dirty="0">
                  <a:ln w="0"/>
                  <a:solidFill>
                    <a:srgbClr val="4AB9C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56BF3555-7028-4E4C-A9D5-8D9A2D173989}"/>
                  </a:ext>
                </a:extLst>
              </p:cNvPr>
              <p:cNvSpPr/>
              <p:nvPr/>
            </p:nvSpPr>
            <p:spPr>
              <a:xfrm>
                <a:off x="5668789" y="9520720"/>
                <a:ext cx="954107" cy="923330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5400" dirty="0">
                    <a:ln w="0"/>
                    <a:solidFill>
                      <a:srgbClr val="4AB9C6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ng</a:t>
                </a:r>
                <a:endParaRPr lang="zh-CN" altLang="en-US" sz="5400" b="0" cap="none" spc="0" dirty="0">
                  <a:ln w="0"/>
                  <a:solidFill>
                    <a:srgbClr val="4AB9C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32714E1-8CB3-4DF6-A75F-92E6A40D712D}"/>
                </a:ext>
              </a:extLst>
            </p:cNvPr>
            <p:cNvGrpSpPr/>
            <p:nvPr/>
          </p:nvGrpSpPr>
          <p:grpSpPr>
            <a:xfrm>
              <a:off x="2309317" y="8019362"/>
              <a:ext cx="1394399" cy="1340408"/>
              <a:chOff x="2520337" y="8019362"/>
              <a:chExt cx="1394399" cy="1340408"/>
            </a:xfrm>
          </p:grpSpPr>
          <p:sp>
            <p:nvSpPr>
              <p:cNvPr id="79" name="箭头: 上 78">
                <a:extLst>
                  <a:ext uri="{FF2B5EF4-FFF2-40B4-BE49-F238E27FC236}">
                    <a16:creationId xmlns:a16="http://schemas.microsoft.com/office/drawing/2014/main" id="{EA934AC8-2629-4E0D-AE35-0F04EF5465CC}"/>
                  </a:ext>
                </a:extLst>
              </p:cNvPr>
              <p:cNvSpPr/>
              <p:nvPr/>
            </p:nvSpPr>
            <p:spPr>
              <a:xfrm rot="2430600">
                <a:off x="2520337" y="8019362"/>
                <a:ext cx="274649" cy="1333924"/>
              </a:xfrm>
              <a:prstGeom prst="upArrow">
                <a:avLst/>
              </a:prstGeom>
              <a:solidFill>
                <a:srgbClr val="D9E1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箭头: 上 79">
                <a:extLst>
                  <a:ext uri="{FF2B5EF4-FFF2-40B4-BE49-F238E27FC236}">
                    <a16:creationId xmlns:a16="http://schemas.microsoft.com/office/drawing/2014/main" id="{6FBC93DD-BC2E-4B8D-A09A-CE4666D0FA6B}"/>
                  </a:ext>
                </a:extLst>
              </p:cNvPr>
              <p:cNvSpPr/>
              <p:nvPr/>
            </p:nvSpPr>
            <p:spPr>
              <a:xfrm rot="1137039">
                <a:off x="3612931" y="8099346"/>
                <a:ext cx="301805" cy="1260424"/>
              </a:xfrm>
              <a:prstGeom prst="upArrow">
                <a:avLst/>
              </a:prstGeom>
              <a:solidFill>
                <a:srgbClr val="D9E1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9EBFC555-CD5B-4155-BFD0-099EFAB7071D}"/>
                </a:ext>
              </a:extLst>
            </p:cNvPr>
            <p:cNvGrpSpPr/>
            <p:nvPr/>
          </p:nvGrpSpPr>
          <p:grpSpPr>
            <a:xfrm flipH="1">
              <a:off x="4510955" y="8016120"/>
              <a:ext cx="1394399" cy="1340408"/>
              <a:chOff x="2520337" y="8019362"/>
              <a:chExt cx="1394399" cy="1340408"/>
            </a:xfrm>
          </p:grpSpPr>
          <p:sp>
            <p:nvSpPr>
              <p:cNvPr id="85" name="箭头: 上 84">
                <a:extLst>
                  <a:ext uri="{FF2B5EF4-FFF2-40B4-BE49-F238E27FC236}">
                    <a16:creationId xmlns:a16="http://schemas.microsoft.com/office/drawing/2014/main" id="{C41B3804-89C2-42BA-95CE-66AEAEB9D67F}"/>
                  </a:ext>
                </a:extLst>
              </p:cNvPr>
              <p:cNvSpPr/>
              <p:nvPr/>
            </p:nvSpPr>
            <p:spPr>
              <a:xfrm rot="2430600">
                <a:off x="2520337" y="8019362"/>
                <a:ext cx="274649" cy="1333924"/>
              </a:xfrm>
              <a:prstGeom prst="upArrow">
                <a:avLst/>
              </a:prstGeom>
              <a:solidFill>
                <a:srgbClr val="D9E1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箭头: 上 85">
                <a:extLst>
                  <a:ext uri="{FF2B5EF4-FFF2-40B4-BE49-F238E27FC236}">
                    <a16:creationId xmlns:a16="http://schemas.microsoft.com/office/drawing/2014/main" id="{8594727E-4199-4038-87B6-0658958E7B71}"/>
                  </a:ext>
                </a:extLst>
              </p:cNvPr>
              <p:cNvSpPr/>
              <p:nvPr/>
            </p:nvSpPr>
            <p:spPr>
              <a:xfrm rot="1137039">
                <a:off x="3612931" y="8099346"/>
                <a:ext cx="301805" cy="1260424"/>
              </a:xfrm>
              <a:prstGeom prst="upArrow">
                <a:avLst/>
              </a:prstGeom>
              <a:solidFill>
                <a:srgbClr val="D9E1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880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6404348" y="1948821"/>
            <a:ext cx="3803904" cy="3803904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12144693" y="0"/>
            <a:ext cx="12232957" cy="13715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2397848" y="8529517"/>
            <a:ext cx="8573807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1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local features to increase the range of body movements,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en-US" sz="1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make lip movement more obvious and true</a:t>
            </a:r>
          </a:p>
        </p:txBody>
      </p:sp>
      <p:grpSp>
        <p:nvGrpSpPr>
          <p:cNvPr id="331" name="Shape 331"/>
          <p:cNvGrpSpPr/>
          <p:nvPr/>
        </p:nvGrpSpPr>
        <p:grpSpPr>
          <a:xfrm>
            <a:off x="4578338" y="10251859"/>
            <a:ext cx="4212824" cy="914400"/>
            <a:chOff x="14229248" y="11099163"/>
            <a:chExt cx="4212824" cy="914400"/>
          </a:xfrm>
        </p:grpSpPr>
        <p:sp>
          <p:nvSpPr>
            <p:cNvPr id="332" name="Shape 332"/>
            <p:cNvSpPr/>
            <p:nvPr/>
          </p:nvSpPr>
          <p:spPr>
            <a:xfrm>
              <a:off x="14229248" y="11099163"/>
              <a:ext cx="4212824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14247960" y="11147525"/>
              <a:ext cx="409919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dirty="0">
                  <a:solidFill>
                    <a:schemeClr val="lt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WITHOUT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dirty="0">
                  <a:solidFill>
                    <a:schemeClr val="lt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DOWNSAMPLING LAYER</a:t>
              </a:r>
            </a:p>
          </p:txBody>
        </p:sp>
      </p:grpSp>
      <p:sp>
        <p:nvSpPr>
          <p:cNvPr id="336" name="Shape 336"/>
          <p:cNvSpPr txBox="1"/>
          <p:nvPr/>
        </p:nvSpPr>
        <p:spPr>
          <a:xfrm>
            <a:off x="14037907" y="8529517"/>
            <a:ext cx="8573807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18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Smooth the features learned from the lower layers , and connect the features from the global perspective to avoid shaking</a:t>
            </a:r>
          </a:p>
        </p:txBody>
      </p:sp>
      <p:grpSp>
        <p:nvGrpSpPr>
          <p:cNvPr id="337" name="Shape 337"/>
          <p:cNvGrpSpPr/>
          <p:nvPr/>
        </p:nvGrpSpPr>
        <p:grpSpPr>
          <a:xfrm>
            <a:off x="16207649" y="10251859"/>
            <a:ext cx="4576069" cy="914400"/>
            <a:chOff x="14218490" y="11099163"/>
            <a:chExt cx="4212824" cy="914400"/>
          </a:xfrm>
        </p:grpSpPr>
        <p:sp>
          <p:nvSpPr>
            <p:cNvPr id="338" name="Shape 338"/>
            <p:cNvSpPr/>
            <p:nvPr/>
          </p:nvSpPr>
          <p:spPr>
            <a:xfrm>
              <a:off x="14218490" y="11099163"/>
              <a:ext cx="4212824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39" name="Shape 339"/>
            <p:cNvSpPr txBox="1"/>
            <p:nvPr/>
          </p:nvSpPr>
          <p:spPr>
            <a:xfrm>
              <a:off x="14441983" y="11147525"/>
              <a:ext cx="3743656" cy="55137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dirty="0">
                  <a:solidFill>
                    <a:srgbClr val="000000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WITHOUT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 dirty="0"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SEQUENCE LOSS LAYER</a:t>
              </a:r>
              <a:endParaRPr lang="en-US" sz="240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2740143" y="723901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24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媒体2">
            <a:hlinkClick r:id="" action="ppaction://media"/>
            <a:extLst>
              <a:ext uri="{FF2B5EF4-FFF2-40B4-BE49-F238E27FC236}">
                <a16:creationId xmlns:a16="http://schemas.microsoft.com/office/drawing/2014/main" id="{6D2CB2E7-4371-4446-956A-5D2AEB7C5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05503" y="2343461"/>
            <a:ext cx="9581053" cy="5748632"/>
          </a:xfrm>
          <a:prstGeom prst="rect">
            <a:avLst/>
          </a:prstGeom>
        </p:spPr>
      </p:pic>
      <p:pic>
        <p:nvPicPr>
          <p:cNvPr id="3" name="媒体3">
            <a:hlinkClick r:id="" action="ppaction://media"/>
            <a:extLst>
              <a:ext uri="{FF2B5EF4-FFF2-40B4-BE49-F238E27FC236}">
                <a16:creationId xmlns:a16="http://schemas.microsoft.com/office/drawing/2014/main" id="{F90A04BB-108E-41FF-8346-A367C946594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69742" y="2343460"/>
            <a:ext cx="9581052" cy="57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/>
        </p:nvSpPr>
        <p:spPr>
          <a:xfrm>
            <a:off x="18401225" y="11358497"/>
            <a:ext cx="4224717" cy="714400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71" name="Shape 671"/>
          <p:cNvSpPr txBox="1"/>
          <p:nvPr/>
        </p:nvSpPr>
        <p:spPr>
          <a:xfrm>
            <a:off x="18657164" y="11491220"/>
            <a:ext cx="3654276" cy="481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1" algn="ctr">
              <a:buSzPct val="25000"/>
            </a:pPr>
            <a:r>
              <a:rPr lang="en-US" altLang="zh-CN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CORRELATION</a:t>
            </a:r>
          </a:p>
        </p:txBody>
      </p:sp>
      <p:sp>
        <p:nvSpPr>
          <p:cNvPr id="675" name="Shape 675"/>
          <p:cNvSpPr/>
          <p:nvPr/>
        </p:nvSpPr>
        <p:spPr>
          <a:xfrm>
            <a:off x="10180362" y="10502731"/>
            <a:ext cx="3950263" cy="68525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10676280" y="11481697"/>
            <a:ext cx="341688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PCA ACCURACY</a:t>
            </a:r>
          </a:p>
        </p:txBody>
      </p:sp>
      <p:sp>
        <p:nvSpPr>
          <p:cNvPr id="24" name="Shape 716"/>
          <p:cNvSpPr txBox="1"/>
          <p:nvPr/>
        </p:nvSpPr>
        <p:spPr>
          <a:xfrm>
            <a:off x="7444671" y="1965741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LIP INFERENCE</a:t>
            </a:r>
          </a:p>
        </p:txBody>
      </p:sp>
      <p:sp>
        <p:nvSpPr>
          <p:cNvPr id="25" name="Shape 717"/>
          <p:cNvSpPr txBox="1"/>
          <p:nvPr/>
        </p:nvSpPr>
        <p:spPr>
          <a:xfrm>
            <a:off x="9516185" y="1505604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</p:txBody>
      </p:sp>
      <p:sp>
        <p:nvSpPr>
          <p:cNvPr id="26" name="Shape 718"/>
          <p:cNvSpPr txBox="1"/>
          <p:nvPr/>
        </p:nvSpPr>
        <p:spPr>
          <a:xfrm>
            <a:off x="4866221" y="3195322"/>
            <a:ext cx="14658342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altLang="zh-CN" sz="1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Based on deep learning, using attention mechanism and two-way LSTM network structure, achieves the perfect mapping from audio features to lip features.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71949" y="4646600"/>
            <a:ext cx="6787946" cy="7426297"/>
            <a:chOff x="1098755" y="3761690"/>
            <a:chExt cx="6787946" cy="7426297"/>
          </a:xfrm>
        </p:grpSpPr>
        <p:sp>
          <p:nvSpPr>
            <p:cNvPr id="668" name="Shape 668"/>
            <p:cNvSpPr/>
            <p:nvPr/>
          </p:nvSpPr>
          <p:spPr>
            <a:xfrm>
              <a:off x="2739664" y="10502732"/>
              <a:ext cx="3950263" cy="685255"/>
            </a:xfrm>
            <a:prstGeom prst="rect">
              <a:avLst/>
            </a:prstGeom>
            <a:noFill/>
            <a:ln w="12700" cap="flat" cmpd="sng">
              <a:solidFill>
                <a:srgbClr val="0E0E0E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670" name="Shape 670"/>
            <p:cNvSpPr txBox="1"/>
            <p:nvPr/>
          </p:nvSpPr>
          <p:spPr>
            <a:xfrm>
              <a:off x="3226636" y="10596786"/>
              <a:ext cx="3106255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1" algn="ctr">
                <a:buSzPct val="25000"/>
              </a:pPr>
              <a:r>
                <a:rPr lang="en-US" sz="24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CORRELATION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FAE27E1-0DF3-4C93-B96A-A96C5DDC3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755" y="3761690"/>
              <a:ext cx="6787946" cy="6601223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D4064FD7-659F-4468-AA98-BAE36FA69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8807" y="4424516"/>
            <a:ext cx="7268614" cy="6841744"/>
          </a:xfrm>
          <a:prstGeom prst="rect">
            <a:avLst/>
          </a:prstGeom>
        </p:spPr>
      </p:pic>
      <p:sp>
        <p:nvSpPr>
          <p:cNvPr id="29" name="Shape 668"/>
          <p:cNvSpPr/>
          <p:nvPr/>
        </p:nvSpPr>
        <p:spPr>
          <a:xfrm>
            <a:off x="10419275" y="11397167"/>
            <a:ext cx="3950263" cy="685255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2726311" y="671790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36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73" y="5038574"/>
            <a:ext cx="9286943" cy="619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711874" y="701287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382" y="959741"/>
            <a:ext cx="2113319" cy="416109"/>
          </a:xfrm>
          <a:prstGeom prst="rect">
            <a:avLst/>
          </a:prstGeom>
        </p:spPr>
      </p:pic>
      <p:pic>
        <p:nvPicPr>
          <p:cNvPr id="11" name="Picture 4" descr="âdeecamp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0471" y="140602"/>
            <a:ext cx="3579200" cy="79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716"/>
          <p:cNvSpPr txBox="1"/>
          <p:nvPr/>
        </p:nvSpPr>
        <p:spPr>
          <a:xfrm>
            <a:off x="7444671" y="1965741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PERFORMANCE</a:t>
            </a:r>
          </a:p>
        </p:txBody>
      </p:sp>
      <p:sp>
        <p:nvSpPr>
          <p:cNvPr id="17" name="Shape 717"/>
          <p:cNvSpPr txBox="1"/>
          <p:nvPr/>
        </p:nvSpPr>
        <p:spPr>
          <a:xfrm>
            <a:off x="9516185" y="1505604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</p:txBody>
      </p:sp>
      <p:sp>
        <p:nvSpPr>
          <p:cNvPr id="739" name="Shape 739"/>
          <p:cNvSpPr/>
          <p:nvPr/>
        </p:nvSpPr>
        <p:spPr>
          <a:xfrm>
            <a:off x="0" y="0"/>
            <a:ext cx="24423368" cy="13716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666"/>
                </a:srgbClr>
              </a:gs>
              <a:gs pos="100000">
                <a:srgbClr val="000000">
                  <a:alpha val="6666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dirty="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5814DE5-7E58-4B69-AE0C-3F156F95D2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48015"/>
              </p:ext>
            </p:extLst>
          </p:nvPr>
        </p:nvGraphicFramePr>
        <p:xfrm>
          <a:off x="3762251" y="4318000"/>
          <a:ext cx="4598987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Equation" r:id="rId6" imgW="1625400" imgH="876240" progId="Equation.DSMT4">
                  <p:embed/>
                </p:oleObj>
              </mc:Choice>
              <mc:Fallback>
                <p:oleObj name="Equation" r:id="rId6" imgW="1625400" imgH="876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251" y="4318000"/>
                        <a:ext cx="4598987" cy="2486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15C2F17-49AD-4DB5-8987-E8BED4243B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023610"/>
              </p:ext>
            </p:extLst>
          </p:nvPr>
        </p:nvGraphicFramePr>
        <p:xfrm>
          <a:off x="13020675" y="4735513"/>
          <a:ext cx="6429375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Equation" r:id="rId8" imgW="1688760" imgH="431640" progId="Equation.DSMT4">
                  <p:embed/>
                </p:oleObj>
              </mc:Choice>
              <mc:Fallback>
                <p:oleObj name="Equation" r:id="rId8" imgW="1688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20675" y="4735513"/>
                        <a:ext cx="6429375" cy="1652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25DE0951-6175-4B8E-B044-7C2F439CD4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99" y="7401494"/>
            <a:ext cx="8313772" cy="362555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DEDF688-48B1-49C6-8E23-2CA50432ECB2}"/>
              </a:ext>
            </a:extLst>
          </p:cNvPr>
          <p:cNvSpPr txBox="1"/>
          <p:nvPr/>
        </p:nvSpPr>
        <p:spPr>
          <a:xfrm>
            <a:off x="1652056" y="11427261"/>
            <a:ext cx="64620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298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 1: Statistics of the experiment datasets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 Placeholder 333">
            <a:extLst>
              <a:ext uri="{FF2B5EF4-FFF2-40B4-BE49-F238E27FC236}">
                <a16:creationId xmlns:a16="http://schemas.microsoft.com/office/drawing/2014/main" id="{C9A12416-95D6-42B1-A5B3-138A7E00AF3C}"/>
              </a:ext>
            </a:extLst>
          </p:cNvPr>
          <p:cNvSpPr txBox="1">
            <a:spLocks/>
          </p:cNvSpPr>
          <p:nvPr/>
        </p:nvSpPr>
        <p:spPr>
          <a:xfrm>
            <a:off x="12905316" y="11247364"/>
            <a:ext cx="7843130" cy="836847"/>
          </a:xfrm>
          <a:prstGeom prst="rect">
            <a:avLst/>
          </a:prstGeom>
        </p:spPr>
        <p:txBody>
          <a:bodyPr wrap="square" lIns="223877" tIns="223877" rIns="223877" bIns="223877">
            <a:spAutoFit/>
          </a:bodyPr>
          <a:lstStyle>
            <a:lvl1pPr marL="0" indent="0" algn="l" defTabSz="429831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500" kern="120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455420" indent="-559435" algn="l" defTabSz="42983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2014855" indent="-559435" algn="l" defTabSz="42983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2630805" indent="-615950" algn="l" defTabSz="42983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3078480" indent="-447675" algn="l" defTabSz="42983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5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11820525" indent="-1074420" algn="l" defTabSz="42983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970000" indent="-1074420" algn="l" defTabSz="42983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118840" indent="-1074420" algn="l" defTabSz="42983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68315" indent="-1074420" algn="l" defTabSz="42983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2"/>
                </a:solidFill>
                <a:ea typeface="宋体" panose="02010600030101010101" pitchFamily="2" charset="-122"/>
              </a:rPr>
              <a:t>Table 2: The overall performance over three dataset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DF90BB-6D47-47C3-B497-6EE8FD31B5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4678" y="7327901"/>
            <a:ext cx="11507196" cy="36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1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Shape 173"/>
          <p:cNvGrpSpPr/>
          <p:nvPr/>
        </p:nvGrpSpPr>
        <p:grpSpPr>
          <a:xfrm>
            <a:off x="2264970" y="7555711"/>
            <a:ext cx="19763915" cy="1202691"/>
            <a:chOff x="4621547" y="6924280"/>
            <a:chExt cx="15050760" cy="915882"/>
          </a:xfrm>
        </p:grpSpPr>
        <p:grpSp>
          <p:nvGrpSpPr>
            <p:cNvPr id="174" name="Shape 174"/>
            <p:cNvGrpSpPr/>
            <p:nvPr/>
          </p:nvGrpSpPr>
          <p:grpSpPr>
            <a:xfrm>
              <a:off x="4621547" y="7220767"/>
              <a:ext cx="2471893" cy="598163"/>
              <a:chOff x="4621547" y="7220767"/>
              <a:chExt cx="2471893" cy="598163"/>
            </a:xfrm>
          </p:grpSpPr>
          <p:sp>
            <p:nvSpPr>
              <p:cNvPr id="175" name="Shape 175"/>
              <p:cNvSpPr/>
              <p:nvPr/>
            </p:nvSpPr>
            <p:spPr>
              <a:xfrm rot="-5400000" flipH="1">
                <a:off x="5696560" y="6145754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rot="5400000">
                <a:off x="5746001" y="7418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>
              <a:off x="9653093" y="7220771"/>
              <a:ext cx="2471893" cy="619391"/>
              <a:chOff x="9653093" y="7220771"/>
              <a:chExt cx="2471893" cy="619391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9653093" y="7220771"/>
                <a:ext cx="2471893" cy="32187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 rot="5400000">
                <a:off x="10755033" y="7440117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0" name="Shape 180"/>
            <p:cNvGrpSpPr/>
            <p:nvPr/>
          </p:nvGrpSpPr>
          <p:grpSpPr>
            <a:xfrm>
              <a:off x="14684640" y="7220768"/>
              <a:ext cx="2471893" cy="604161"/>
              <a:chOff x="14684640" y="7220768"/>
              <a:chExt cx="2471893" cy="604161"/>
            </a:xfrm>
          </p:grpSpPr>
          <p:sp>
            <p:nvSpPr>
              <p:cNvPr id="181" name="Shape 181"/>
              <p:cNvSpPr/>
              <p:nvPr/>
            </p:nvSpPr>
            <p:spPr>
              <a:xfrm>
                <a:off x="14684640" y="7220768"/>
                <a:ext cx="2471893" cy="32187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 rot="5400000">
                <a:off x="15834926" y="7424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3" name="Shape 183"/>
            <p:cNvGrpSpPr/>
            <p:nvPr/>
          </p:nvGrpSpPr>
          <p:grpSpPr>
            <a:xfrm>
              <a:off x="17200413" y="6945511"/>
              <a:ext cx="2471893" cy="597120"/>
              <a:chOff x="17200413" y="6945511"/>
              <a:chExt cx="2471893" cy="597120"/>
            </a:xfrm>
          </p:grpSpPr>
          <p:sp>
            <p:nvSpPr>
              <p:cNvPr id="184" name="Shape 184"/>
              <p:cNvSpPr/>
              <p:nvPr/>
            </p:nvSpPr>
            <p:spPr>
              <a:xfrm rot="5400000">
                <a:off x="18275426" y="6145750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5" name="Shape 185"/>
              <p:cNvSpPr/>
              <p:nvPr/>
            </p:nvSpPr>
            <p:spPr>
              <a:xfrm rot="-5400000">
                <a:off x="18271028" y="6887543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6" name="Shape 186"/>
            <p:cNvGrpSpPr/>
            <p:nvPr/>
          </p:nvGrpSpPr>
          <p:grpSpPr>
            <a:xfrm>
              <a:off x="12168867" y="6924280"/>
              <a:ext cx="2471893" cy="618359"/>
              <a:chOff x="12168867" y="6924280"/>
              <a:chExt cx="2471893" cy="618359"/>
            </a:xfrm>
          </p:grpSpPr>
          <p:sp>
            <p:nvSpPr>
              <p:cNvPr id="187" name="Shape 187"/>
              <p:cNvSpPr/>
              <p:nvPr/>
            </p:nvSpPr>
            <p:spPr>
              <a:xfrm>
                <a:off x="12168867" y="7220768"/>
                <a:ext cx="2471893" cy="3218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 rot="-5400000">
                <a:off x="13261997" y="6866312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7137321" y="6939512"/>
              <a:ext cx="2471893" cy="603133"/>
              <a:chOff x="7137321" y="6939512"/>
              <a:chExt cx="2471893" cy="603133"/>
            </a:xfrm>
          </p:grpSpPr>
          <p:sp>
            <p:nvSpPr>
              <p:cNvPr id="190" name="Shape 190"/>
              <p:cNvSpPr/>
              <p:nvPr/>
            </p:nvSpPr>
            <p:spPr>
              <a:xfrm>
                <a:off x="7137321" y="7220774"/>
                <a:ext cx="2471893" cy="32187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 rot="-5400000">
                <a:off x="8182103" y="6881544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</p:grpSp>
      <p:sp>
        <p:nvSpPr>
          <p:cNvPr id="192" name="Shape 192"/>
          <p:cNvSpPr/>
          <p:nvPr/>
        </p:nvSpPr>
        <p:spPr>
          <a:xfrm>
            <a:off x="2961509" y="4490391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6103517" y="9745557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194" name="Shape 194"/>
          <p:cNvCxnSpPr/>
          <p:nvPr/>
        </p:nvCxnSpPr>
        <p:spPr>
          <a:xfrm rot="10800000">
            <a:off x="3995226" y="678420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95" name="Shape 195"/>
          <p:cNvCxnSpPr/>
          <p:nvPr/>
        </p:nvCxnSpPr>
        <p:spPr>
          <a:xfrm rot="10800000">
            <a:off x="7137234" y="867079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96" name="Shape 196"/>
          <p:cNvSpPr/>
          <p:nvPr/>
        </p:nvSpPr>
        <p:spPr>
          <a:xfrm>
            <a:off x="9457472" y="4490391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12893150" y="9745557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198" name="Shape 198"/>
          <p:cNvCxnSpPr/>
          <p:nvPr/>
        </p:nvCxnSpPr>
        <p:spPr>
          <a:xfrm rot="10800000">
            <a:off x="10491189" y="678420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99" name="Shape 199"/>
          <p:cNvCxnSpPr/>
          <p:nvPr/>
        </p:nvCxnSpPr>
        <p:spPr>
          <a:xfrm rot="10800000">
            <a:off x="13926867" y="867079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0" name="Shape 200"/>
          <p:cNvSpPr/>
          <p:nvPr/>
        </p:nvSpPr>
        <p:spPr>
          <a:xfrm>
            <a:off x="16170164" y="4490391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19312171" y="9745557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202" name="Shape 202"/>
          <p:cNvCxnSpPr/>
          <p:nvPr/>
        </p:nvCxnSpPr>
        <p:spPr>
          <a:xfrm rot="10800000">
            <a:off x="17203879" y="678420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3" name="Shape 203"/>
          <p:cNvCxnSpPr/>
          <p:nvPr/>
        </p:nvCxnSpPr>
        <p:spPr>
          <a:xfrm rot="10800000">
            <a:off x="20345887" y="867079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4" name="Shape 204"/>
          <p:cNvSpPr txBox="1"/>
          <p:nvPr/>
        </p:nvSpPr>
        <p:spPr>
          <a:xfrm>
            <a:off x="5687380" y="3959976"/>
            <a:ext cx="2894931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2</a:t>
            </a: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altLang="zh-CN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Server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202000"/>
              </a:lnSpc>
              <a:buSzPct val="25000"/>
            </a:pP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Using WebSocket</a:t>
            </a:r>
          </a:p>
          <a:p>
            <a:pPr lvl="0" algn="ctr">
              <a:lnSpc>
                <a:spcPct val="202000"/>
              </a:lnSpc>
              <a:buSzPct val="25000"/>
            </a:pP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to get text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6672457" y="1390005"/>
            <a:ext cx="11565144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6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DIALOGUE MANAGEMENT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9023346" y="9298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4866221" y="2619585"/>
            <a:ext cx="1465834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altLang="zh-CN" sz="1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Based on ASR system, semantic analysis and big data technology. ASR results are used to search database to realize human-computer interaction and natural dialogue.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2547759" y="9234210"/>
            <a:ext cx="2894931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1</a:t>
            </a: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Voice</a:t>
            </a:r>
          </a:p>
          <a:p>
            <a:pPr lvl="0" algn="ctr">
              <a:lnSpc>
                <a:spcPct val="202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Sound Acquisition</a:t>
            </a:r>
          </a:p>
          <a:p>
            <a:pPr lvl="0" algn="ctr">
              <a:lnSpc>
                <a:spcPct val="202000"/>
              </a:lnSpc>
              <a:buSzPct val="25000"/>
            </a:pP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Real Audio</a:t>
            </a:r>
            <a:endParaRPr lang="en-US" altLang="zh-CN" sz="20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12075604" y="3959976"/>
            <a:ext cx="3732829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algn="ctr">
              <a:lnSpc>
                <a:spcPct val="126000"/>
              </a:lnSpc>
              <a:buSzPct val="25000"/>
            </a:pPr>
            <a:r>
              <a:rPr lang="en-US" altLang="zh-CN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4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Semantic</a:t>
            </a:r>
          </a:p>
          <a:p>
            <a:pPr lvl="0" algn="ctr">
              <a:lnSpc>
                <a:spcPct val="202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Semantic Understanding using NLP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9066210" y="9234210"/>
            <a:ext cx="2894931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3</a:t>
            </a: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ASR</a:t>
            </a:r>
          </a:p>
          <a:p>
            <a:pPr algn="ctr">
              <a:lnSpc>
                <a:spcPct val="202000"/>
              </a:lnSpc>
              <a:buSzPct val="25000"/>
            </a:pP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Converting voice to text</a:t>
            </a:r>
          </a:p>
          <a:p>
            <a:pPr marL="0" marR="0" lvl="0" indent="0" algn="ctr" rtl="0">
              <a:lnSpc>
                <a:spcPct val="202000"/>
              </a:lnSpc>
              <a:spcBef>
                <a:spcPts val="0"/>
              </a:spcBef>
              <a:buSzPct val="25000"/>
              <a:buNone/>
            </a:pPr>
            <a:endParaRPr lang="en-US" sz="20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19075498" y="3959976"/>
            <a:ext cx="3165070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algn="ctr">
              <a:lnSpc>
                <a:spcPct val="126000"/>
              </a:lnSpc>
              <a:buSzPct val="25000"/>
            </a:pPr>
            <a:r>
              <a:rPr lang="en-US" altLang="zh-CN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6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Interaction</a:t>
            </a:r>
          </a:p>
          <a:p>
            <a:pPr lvl="0" algn="ctr">
              <a:lnSpc>
                <a:spcPct val="202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Interaction Based on Unity 3D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5505661" y="9234210"/>
            <a:ext cx="3570534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algn="ctr">
              <a:lnSpc>
                <a:spcPct val="126000"/>
              </a:lnSpc>
              <a:buSzPct val="25000"/>
            </a:pPr>
            <a:r>
              <a:rPr lang="en-US" altLang="zh-CN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5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 dirty="0" err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VirBot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202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Generating image and voice through </a:t>
            </a:r>
            <a:r>
              <a:rPr lang="en-US" sz="2000" dirty="0" err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VirBot</a:t>
            </a:r>
            <a:endParaRPr lang="en-US" sz="20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3769089" y="5074146"/>
            <a:ext cx="461291" cy="8456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13523473" y="10327339"/>
            <a:ext cx="845696" cy="8456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2726311" y="671790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51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Shape 4021"/>
          <p:cNvSpPr/>
          <p:nvPr/>
        </p:nvSpPr>
        <p:spPr>
          <a:xfrm>
            <a:off x="6720835" y="10503182"/>
            <a:ext cx="888559" cy="6187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4561" y="113794"/>
                </a:moveTo>
                <a:lnTo>
                  <a:pt x="70166" y="112432"/>
                </a:lnTo>
                <a:cubicBezTo>
                  <a:pt x="73916" y="109001"/>
                  <a:pt x="76361" y="103775"/>
                  <a:pt x="76361" y="97798"/>
                </a:cubicBezTo>
                <a:cubicBezTo>
                  <a:pt x="76361" y="90013"/>
                  <a:pt x="72294" y="83336"/>
                  <a:pt x="66483" y="80428"/>
                </a:cubicBezTo>
                <a:lnTo>
                  <a:pt x="65011" y="86655"/>
                </a:lnTo>
                <a:cubicBezTo>
                  <a:pt x="68500" y="88762"/>
                  <a:pt x="70911" y="92938"/>
                  <a:pt x="70911" y="97798"/>
                </a:cubicBezTo>
                <a:cubicBezTo>
                  <a:pt x="70911" y="101745"/>
                  <a:pt x="69316" y="105215"/>
                  <a:pt x="66861" y="107511"/>
                </a:cubicBezTo>
                <a:lnTo>
                  <a:pt x="68311" y="101267"/>
                </a:lnTo>
                <a:cubicBezTo>
                  <a:pt x="68483" y="100489"/>
                  <a:pt x="68411" y="99627"/>
                  <a:pt x="68033" y="98871"/>
                </a:cubicBezTo>
                <a:cubicBezTo>
                  <a:pt x="67283" y="97364"/>
                  <a:pt x="65616" y="96847"/>
                  <a:pt x="64311" y="97714"/>
                </a:cubicBezTo>
                <a:cubicBezTo>
                  <a:pt x="63661" y="98154"/>
                  <a:pt x="63222" y="98854"/>
                  <a:pt x="63038" y="99638"/>
                </a:cubicBezTo>
                <a:lnTo>
                  <a:pt x="60044" y="112560"/>
                </a:lnTo>
                <a:cubicBezTo>
                  <a:pt x="59866" y="113338"/>
                  <a:pt x="59938" y="114200"/>
                  <a:pt x="60316" y="114956"/>
                </a:cubicBezTo>
                <a:cubicBezTo>
                  <a:pt x="60666" y="115663"/>
                  <a:pt x="61227" y="116124"/>
                  <a:pt x="61850" y="116358"/>
                </a:cubicBezTo>
                <a:lnTo>
                  <a:pt x="61811" y="116519"/>
                </a:lnTo>
                <a:cubicBezTo>
                  <a:pt x="61900" y="116508"/>
                  <a:pt x="61988" y="116474"/>
                  <a:pt x="62072" y="116458"/>
                </a:cubicBezTo>
                <a:lnTo>
                  <a:pt x="73144" y="119888"/>
                </a:lnTo>
                <a:cubicBezTo>
                  <a:pt x="73822" y="120100"/>
                  <a:pt x="74566" y="120011"/>
                  <a:pt x="75216" y="119577"/>
                </a:cubicBezTo>
                <a:cubicBezTo>
                  <a:pt x="76522" y="118710"/>
                  <a:pt x="76972" y="116775"/>
                  <a:pt x="76216" y="115262"/>
                </a:cubicBezTo>
                <a:cubicBezTo>
                  <a:pt x="75838" y="114512"/>
                  <a:pt x="75233" y="114000"/>
                  <a:pt x="74561" y="113794"/>
                </a:cubicBezTo>
                <a:moveTo>
                  <a:pt x="103522" y="40439"/>
                </a:moveTo>
                <a:cubicBezTo>
                  <a:pt x="103572" y="39582"/>
                  <a:pt x="103638" y="38732"/>
                  <a:pt x="103638" y="37859"/>
                </a:cubicBezTo>
                <a:cubicBezTo>
                  <a:pt x="103638" y="16953"/>
                  <a:pt x="88983" y="0"/>
                  <a:pt x="70911" y="0"/>
                </a:cubicBezTo>
                <a:cubicBezTo>
                  <a:pt x="58327" y="0"/>
                  <a:pt x="47422" y="8223"/>
                  <a:pt x="41944" y="20266"/>
                </a:cubicBezTo>
                <a:cubicBezTo>
                  <a:pt x="39916" y="19416"/>
                  <a:pt x="37738" y="18926"/>
                  <a:pt x="35455" y="18926"/>
                </a:cubicBezTo>
                <a:cubicBezTo>
                  <a:pt x="24911" y="18926"/>
                  <a:pt x="16361" y="28818"/>
                  <a:pt x="16361" y="41011"/>
                </a:cubicBezTo>
                <a:cubicBezTo>
                  <a:pt x="16361" y="42602"/>
                  <a:pt x="16516" y="44147"/>
                  <a:pt x="16788" y="45638"/>
                </a:cubicBezTo>
                <a:cubicBezTo>
                  <a:pt x="7038" y="49396"/>
                  <a:pt x="0" y="60016"/>
                  <a:pt x="0" y="72560"/>
                </a:cubicBezTo>
                <a:cubicBezTo>
                  <a:pt x="0" y="88245"/>
                  <a:pt x="10988" y="100956"/>
                  <a:pt x="24544" y="100956"/>
                </a:cubicBezTo>
                <a:lnTo>
                  <a:pt x="35455" y="100956"/>
                </a:lnTo>
                <a:cubicBezTo>
                  <a:pt x="36961" y="100956"/>
                  <a:pt x="38183" y="99544"/>
                  <a:pt x="38183" y="97798"/>
                </a:cubicBezTo>
                <a:cubicBezTo>
                  <a:pt x="38183" y="96057"/>
                  <a:pt x="36961" y="94645"/>
                  <a:pt x="35455" y="94645"/>
                </a:cubicBezTo>
                <a:lnTo>
                  <a:pt x="24544" y="94645"/>
                </a:lnTo>
                <a:cubicBezTo>
                  <a:pt x="14022" y="94645"/>
                  <a:pt x="5455" y="84737"/>
                  <a:pt x="5455" y="72560"/>
                </a:cubicBezTo>
                <a:cubicBezTo>
                  <a:pt x="5455" y="63046"/>
                  <a:pt x="10700" y="54634"/>
                  <a:pt x="18516" y="51620"/>
                </a:cubicBezTo>
                <a:lnTo>
                  <a:pt x="23138" y="49841"/>
                </a:lnTo>
                <a:lnTo>
                  <a:pt x="22122" y="44320"/>
                </a:lnTo>
                <a:cubicBezTo>
                  <a:pt x="21922" y="43219"/>
                  <a:pt x="21816" y="42101"/>
                  <a:pt x="21816" y="41011"/>
                </a:cubicBezTo>
                <a:cubicBezTo>
                  <a:pt x="21816" y="32315"/>
                  <a:pt x="27933" y="25237"/>
                  <a:pt x="35455" y="25237"/>
                </a:cubicBezTo>
                <a:cubicBezTo>
                  <a:pt x="37005" y="25237"/>
                  <a:pt x="38566" y="25560"/>
                  <a:pt x="40083" y="26199"/>
                </a:cubicBezTo>
                <a:lnTo>
                  <a:pt x="44550" y="28073"/>
                </a:lnTo>
                <a:lnTo>
                  <a:pt x="46766" y="23202"/>
                </a:lnTo>
                <a:cubicBezTo>
                  <a:pt x="51511" y="12782"/>
                  <a:pt x="60761" y="6310"/>
                  <a:pt x="70911" y="6310"/>
                </a:cubicBezTo>
                <a:cubicBezTo>
                  <a:pt x="85944" y="6310"/>
                  <a:pt x="98183" y="20461"/>
                  <a:pt x="98183" y="37859"/>
                </a:cubicBezTo>
                <a:cubicBezTo>
                  <a:pt x="98183" y="38409"/>
                  <a:pt x="98144" y="38949"/>
                  <a:pt x="98111" y="39488"/>
                </a:cubicBezTo>
                <a:lnTo>
                  <a:pt x="98083" y="40027"/>
                </a:lnTo>
                <a:lnTo>
                  <a:pt x="97833" y="44470"/>
                </a:lnTo>
                <a:lnTo>
                  <a:pt x="101361" y="46232"/>
                </a:lnTo>
                <a:cubicBezTo>
                  <a:pt x="109372" y="50230"/>
                  <a:pt x="114544" y="59327"/>
                  <a:pt x="114544" y="69407"/>
                </a:cubicBezTo>
                <a:cubicBezTo>
                  <a:pt x="114544" y="83324"/>
                  <a:pt x="104755" y="94645"/>
                  <a:pt x="92727" y="94645"/>
                </a:cubicBezTo>
                <a:lnTo>
                  <a:pt x="84544" y="94645"/>
                </a:lnTo>
                <a:cubicBezTo>
                  <a:pt x="83038" y="94645"/>
                  <a:pt x="81816" y="96057"/>
                  <a:pt x="81816" y="97798"/>
                </a:cubicBezTo>
                <a:cubicBezTo>
                  <a:pt x="81816" y="99544"/>
                  <a:pt x="83038" y="100956"/>
                  <a:pt x="84544" y="100956"/>
                </a:cubicBezTo>
                <a:lnTo>
                  <a:pt x="92727" y="100956"/>
                </a:lnTo>
                <a:cubicBezTo>
                  <a:pt x="107788" y="100956"/>
                  <a:pt x="120000" y="86833"/>
                  <a:pt x="120000" y="69407"/>
                </a:cubicBezTo>
                <a:cubicBezTo>
                  <a:pt x="120000" y="56419"/>
                  <a:pt x="113211" y="45276"/>
                  <a:pt x="103522" y="40439"/>
                </a:cubicBezTo>
                <a:moveTo>
                  <a:pt x="59850" y="80745"/>
                </a:moveTo>
                <a:cubicBezTo>
                  <a:pt x="59505" y="80055"/>
                  <a:pt x="58961" y="79599"/>
                  <a:pt x="58355" y="79366"/>
                </a:cubicBezTo>
                <a:lnTo>
                  <a:pt x="58427" y="79054"/>
                </a:lnTo>
                <a:cubicBezTo>
                  <a:pt x="58244" y="79071"/>
                  <a:pt x="58061" y="79127"/>
                  <a:pt x="57877" y="79177"/>
                </a:cubicBezTo>
                <a:lnTo>
                  <a:pt x="47016" y="75807"/>
                </a:lnTo>
                <a:lnTo>
                  <a:pt x="47016" y="75813"/>
                </a:lnTo>
                <a:cubicBezTo>
                  <a:pt x="46350" y="75607"/>
                  <a:pt x="45605" y="75690"/>
                  <a:pt x="44950" y="76130"/>
                </a:cubicBezTo>
                <a:cubicBezTo>
                  <a:pt x="43644" y="76997"/>
                  <a:pt x="43200" y="78926"/>
                  <a:pt x="43950" y="80433"/>
                </a:cubicBezTo>
                <a:cubicBezTo>
                  <a:pt x="44327" y="81189"/>
                  <a:pt x="44933" y="81695"/>
                  <a:pt x="45611" y="81907"/>
                </a:cubicBezTo>
                <a:lnTo>
                  <a:pt x="49805" y="83202"/>
                </a:lnTo>
                <a:cubicBezTo>
                  <a:pt x="46066" y="86627"/>
                  <a:pt x="43638" y="91843"/>
                  <a:pt x="43638" y="97798"/>
                </a:cubicBezTo>
                <a:cubicBezTo>
                  <a:pt x="43638" y="105682"/>
                  <a:pt x="47800" y="112427"/>
                  <a:pt x="53727" y="115273"/>
                </a:cubicBezTo>
                <a:lnTo>
                  <a:pt x="55188" y="109074"/>
                </a:lnTo>
                <a:cubicBezTo>
                  <a:pt x="51588" y="107011"/>
                  <a:pt x="49088" y="102763"/>
                  <a:pt x="49088" y="97798"/>
                </a:cubicBezTo>
                <a:cubicBezTo>
                  <a:pt x="49088" y="93728"/>
                  <a:pt x="50788" y="90158"/>
                  <a:pt x="53383" y="87862"/>
                </a:cubicBezTo>
                <a:lnTo>
                  <a:pt x="51861" y="94434"/>
                </a:lnTo>
                <a:cubicBezTo>
                  <a:pt x="51683" y="95212"/>
                  <a:pt x="51761" y="96074"/>
                  <a:pt x="52133" y="96830"/>
                </a:cubicBezTo>
                <a:cubicBezTo>
                  <a:pt x="52888" y="98337"/>
                  <a:pt x="54555" y="98854"/>
                  <a:pt x="55861" y="97987"/>
                </a:cubicBezTo>
                <a:cubicBezTo>
                  <a:pt x="56511" y="97547"/>
                  <a:pt x="56950" y="96847"/>
                  <a:pt x="57127" y="96068"/>
                </a:cubicBezTo>
                <a:lnTo>
                  <a:pt x="60127" y="83135"/>
                </a:lnTo>
                <a:cubicBezTo>
                  <a:pt x="60305" y="82357"/>
                  <a:pt x="60227" y="81501"/>
                  <a:pt x="59850" y="8074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5" name="Shape 3810"/>
          <p:cNvSpPr/>
          <p:nvPr/>
        </p:nvSpPr>
        <p:spPr>
          <a:xfrm>
            <a:off x="16770417" y="5227133"/>
            <a:ext cx="1112755" cy="5864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2255"/>
                </a:moveTo>
                <a:lnTo>
                  <a:pt x="92727" y="78544"/>
                </a:lnTo>
                <a:lnTo>
                  <a:pt x="92727" y="41455"/>
                </a:lnTo>
                <a:lnTo>
                  <a:pt x="114544" y="27744"/>
                </a:lnTo>
                <a:cubicBezTo>
                  <a:pt x="114544" y="27744"/>
                  <a:pt x="114544" y="92255"/>
                  <a:pt x="114544" y="922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3"/>
                </a:cubicBezTo>
                <a:lnTo>
                  <a:pt x="116055" y="17594"/>
                </a:lnTo>
                <a:lnTo>
                  <a:pt x="88988" y="34605"/>
                </a:lnTo>
                <a:cubicBezTo>
                  <a:pt x="88961" y="34627"/>
                  <a:pt x="88933" y="34638"/>
                  <a:pt x="88905" y="34661"/>
                </a:cubicBezTo>
                <a:lnTo>
                  <a:pt x="88777" y="34733"/>
                </a:lnTo>
                <a:lnTo>
                  <a:pt x="88794" y="34777"/>
                </a:lnTo>
                <a:cubicBezTo>
                  <a:pt x="87900" y="35483"/>
                  <a:pt x="87272" y="36894"/>
                  <a:pt x="87272" y="38572"/>
                </a:cubicBezTo>
                <a:lnTo>
                  <a:pt x="87272" y="81427"/>
                </a:lnTo>
                <a:cubicBezTo>
                  <a:pt x="87272" y="83105"/>
                  <a:pt x="87900" y="84516"/>
                  <a:pt x="88794" y="85222"/>
                </a:cubicBezTo>
                <a:lnTo>
                  <a:pt x="88777" y="85261"/>
                </a:lnTo>
                <a:lnTo>
                  <a:pt x="88900" y="85333"/>
                </a:lnTo>
                <a:cubicBezTo>
                  <a:pt x="88933" y="85361"/>
                  <a:pt x="88961" y="85377"/>
                  <a:pt x="88988" y="85394"/>
                </a:cubicBez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1"/>
                  <a:pt x="118777" y="17144"/>
                  <a:pt x="117272" y="17144"/>
                </a:cubicBezTo>
                <a:moveTo>
                  <a:pt x="76361" y="102855"/>
                </a:moveTo>
                <a:cubicBezTo>
                  <a:pt x="76361" y="107594"/>
                  <a:pt x="73922" y="111427"/>
                  <a:pt x="70911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17144"/>
                </a:lnTo>
                <a:cubicBezTo>
                  <a:pt x="5455" y="12405"/>
                  <a:pt x="7900" y="8572"/>
                  <a:pt x="10911" y="8572"/>
                </a:cubicBezTo>
                <a:lnTo>
                  <a:pt x="70911" y="8572"/>
                </a:lnTo>
                <a:cubicBezTo>
                  <a:pt x="73922" y="8572"/>
                  <a:pt x="76361" y="12405"/>
                  <a:pt x="76361" y="17144"/>
                </a:cubicBezTo>
                <a:cubicBezTo>
                  <a:pt x="76361" y="17144"/>
                  <a:pt x="76361" y="102855"/>
                  <a:pt x="76361" y="102855"/>
                </a:cubicBezTo>
                <a:close/>
                <a:moveTo>
                  <a:pt x="70911" y="0"/>
                </a:move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0911" y="120000"/>
                </a:lnTo>
                <a:cubicBezTo>
                  <a:pt x="76933" y="120000"/>
                  <a:pt x="81816" y="112327"/>
                  <a:pt x="81816" y="102855"/>
                </a:cubicBezTo>
                <a:lnTo>
                  <a:pt x="81816" y="17144"/>
                </a:lnTo>
                <a:cubicBezTo>
                  <a:pt x="81816" y="7677"/>
                  <a:pt x="76933" y="0"/>
                  <a:pt x="70911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6" name="Shape 3855"/>
          <p:cNvSpPr/>
          <p:nvPr/>
        </p:nvSpPr>
        <p:spPr>
          <a:xfrm>
            <a:off x="19985811" y="10411866"/>
            <a:ext cx="838140" cy="70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088" y="81816"/>
                </a:lnTo>
                <a:cubicBezTo>
                  <a:pt x="112100" y="81816"/>
                  <a:pt x="114544" y="84261"/>
                  <a:pt x="114544" y="87272"/>
                </a:cubicBez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03638" y="106361"/>
                </a:moveTo>
                <a:cubicBezTo>
                  <a:pt x="103638" y="110883"/>
                  <a:pt x="99972" y="114544"/>
                  <a:pt x="95455" y="114544"/>
                </a:cubicBezTo>
                <a:cubicBezTo>
                  <a:pt x="90933" y="114544"/>
                  <a:pt x="87272" y="110883"/>
                  <a:pt x="87272" y="106361"/>
                </a:cubicBezTo>
                <a:lnTo>
                  <a:pt x="87272" y="79088"/>
                </a:lnTo>
                <a:cubicBezTo>
                  <a:pt x="87272" y="74577"/>
                  <a:pt x="90933" y="70911"/>
                  <a:pt x="95455" y="70911"/>
                </a:cubicBezTo>
                <a:cubicBezTo>
                  <a:pt x="99972" y="70911"/>
                  <a:pt x="103638" y="74577"/>
                  <a:pt x="103638" y="79088"/>
                </a:cubicBezTo>
                <a:cubicBezTo>
                  <a:pt x="103638" y="79088"/>
                  <a:pt x="103638" y="106361"/>
                  <a:pt x="103638" y="106361"/>
                </a:cubicBezTo>
                <a:close/>
                <a:moveTo>
                  <a:pt x="24544" y="70911"/>
                </a:moveTo>
                <a:cubicBezTo>
                  <a:pt x="29061" y="70911"/>
                  <a:pt x="32727" y="74577"/>
                  <a:pt x="32727" y="79088"/>
                </a:cubicBezTo>
                <a:lnTo>
                  <a:pt x="32727" y="106361"/>
                </a:lnTo>
                <a:cubicBezTo>
                  <a:pt x="32727" y="110883"/>
                  <a:pt x="29061" y="114544"/>
                  <a:pt x="24544" y="114544"/>
                </a:cubicBezTo>
                <a:cubicBezTo>
                  <a:pt x="20027" y="114544"/>
                  <a:pt x="16361" y="110883"/>
                  <a:pt x="16361" y="106361"/>
                </a:cubicBezTo>
                <a:lnTo>
                  <a:pt x="16361" y="79088"/>
                </a:lnTo>
                <a:cubicBezTo>
                  <a:pt x="16361" y="74577"/>
                  <a:pt x="20027" y="70911"/>
                  <a:pt x="24544" y="70911"/>
                </a:cubicBezTo>
                <a:moveTo>
                  <a:pt x="10911" y="103638"/>
                </a:moveTo>
                <a:cubicBezTo>
                  <a:pt x="7900" y="103638"/>
                  <a:pt x="5455" y="101194"/>
                  <a:pt x="5455" y="98183"/>
                </a:cubicBezTo>
                <a:lnTo>
                  <a:pt x="5455" y="87272"/>
                </a:lnTo>
                <a:cubicBezTo>
                  <a:pt x="5455" y="84261"/>
                  <a:pt x="7900" y="81816"/>
                  <a:pt x="10911" y="81816"/>
                </a:cubicBezTo>
                <a:cubicBezTo>
                  <a:pt x="10911" y="81816"/>
                  <a:pt x="10911" y="103638"/>
                  <a:pt x="10911" y="103638"/>
                </a:cubicBezTo>
                <a:close/>
                <a:moveTo>
                  <a:pt x="109088" y="76361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1" y="65455"/>
                  <a:pt x="18650" y="66516"/>
                  <a:pt x="16361" y="68244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2" y="5455"/>
                  <a:pt x="103638" y="17666"/>
                  <a:pt x="103638" y="32727"/>
                </a:cubicBezTo>
                <a:lnTo>
                  <a:pt x="103638" y="68244"/>
                </a:lnTo>
                <a:cubicBezTo>
                  <a:pt x="101350" y="66516"/>
                  <a:pt x="98538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0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53" name="PA-声音-12-553556">
            <a:extLst>
              <a:ext uri="{FF2B5EF4-FFF2-40B4-BE49-F238E27FC236}">
                <a16:creationId xmlns:a16="http://schemas.microsoft.com/office/drawing/2014/main" id="{CF1E3FAF-08DE-447E-A3CB-4A630DAE11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3077" y="5055288"/>
            <a:ext cx="846195" cy="84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25" y="0"/>
            <a:ext cx="10287000" cy="13716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831300" y="457200"/>
            <a:ext cx="1943100" cy="140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Shape 1026"/>
          <p:cNvSpPr/>
          <p:nvPr/>
        </p:nvSpPr>
        <p:spPr>
          <a:xfrm>
            <a:off x="-170193" y="-152405"/>
            <a:ext cx="24718033" cy="14020803"/>
          </a:xfrm>
          <a:prstGeom prst="rect">
            <a:avLst/>
          </a:prstGeom>
          <a:solidFill>
            <a:srgbClr val="0E0E0E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5178501" y="5881273"/>
            <a:ext cx="14020647" cy="2084079"/>
          </a:xfrm>
          <a:prstGeom prst="rect">
            <a:avLst/>
          </a:prstGeom>
          <a:noFill/>
          <a:ln w="1016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8" name="Shape 1028"/>
          <p:cNvSpPr txBox="1"/>
          <p:nvPr/>
        </p:nvSpPr>
        <p:spPr>
          <a:xfrm>
            <a:off x="5791932" y="6257833"/>
            <a:ext cx="1281152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altLang="zh-CN" sz="7200" b="1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Ⅲ</a:t>
            </a:r>
            <a:r>
              <a:rPr lang="en-US" altLang="zh-CN" sz="7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  </a:t>
            </a:r>
            <a:r>
              <a:rPr lang="en-US" altLang="zh-CN" sz="7200" dirty="0"/>
              <a:t>  </a:t>
            </a:r>
            <a:r>
              <a:rPr lang="en-US" altLang="zh-CN" sz="7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94960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1981200" y="1923406"/>
            <a:ext cx="8167696" cy="2121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altLang="zh-CN" sz="6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DEMONSTRATION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6600" b="0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489816" y="1463267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</p:txBody>
      </p:sp>
      <p:sp>
        <p:nvSpPr>
          <p:cNvPr id="38" name="Shape 38"/>
          <p:cNvSpPr/>
          <p:nvPr/>
        </p:nvSpPr>
        <p:spPr>
          <a:xfrm>
            <a:off x="3696464" y="11386564"/>
            <a:ext cx="50976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9" name="Shape 39"/>
          <p:cNvSpPr txBox="1"/>
          <p:nvPr/>
        </p:nvSpPr>
        <p:spPr>
          <a:xfrm>
            <a:off x="4157525" y="11463500"/>
            <a:ext cx="40992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dirty="0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</a:t>
            </a:r>
            <a:r>
              <a:rPr lang="en-US" sz="4000" b="0" i="0" u="none" strike="noStrike" cap="none" dirty="0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ocoyun.cn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91BBC5-B51C-4BD6-903C-5AA94B5DD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684" y="732925"/>
            <a:ext cx="6980515" cy="124098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96" y="4683800"/>
            <a:ext cx="6022936" cy="602293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2726311" y="671790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15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Shape 149"/>
          <p:cNvSpPr txBox="1"/>
          <p:nvPr/>
        </p:nvSpPr>
        <p:spPr>
          <a:xfrm>
            <a:off x="1081432" y="2861686"/>
            <a:ext cx="10574608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2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Song   RAP  Poetry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en-US" sz="2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Chinese  English  Cantonese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/>
        </p:nvSpPr>
        <p:spPr>
          <a:xfrm>
            <a:off x="4157525" y="10338936"/>
            <a:ext cx="40992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  <p:sp>
        <p:nvSpPr>
          <p:cNvPr id="9" name="矩形 8"/>
          <p:cNvSpPr/>
          <p:nvPr/>
        </p:nvSpPr>
        <p:spPr>
          <a:xfrm>
            <a:off x="22740143" y="723901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媒体1">
            <a:hlinkClick r:id="" action="ppaction://media"/>
            <a:extLst>
              <a:ext uri="{FF2B5EF4-FFF2-40B4-BE49-F238E27FC236}">
                <a16:creationId xmlns:a16="http://schemas.microsoft.com/office/drawing/2014/main" id="{82653464-3C85-4741-9157-5E644F6C6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20330"/>
            <a:ext cx="24377650" cy="144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3914">
        <p14:prism/>
      </p:transition>
    </mc:Choice>
    <mc:Fallback xmlns="">
      <p:transition spd="slow" advTm="139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3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9" grpId="0"/>
    </p:bldLst>
  </p:timing>
  <p:extLst>
    <p:ext uri="{E180D4A7-C9FB-4DFB-919C-405C955672EB}">
      <p14:showEvtLst xmlns:p14="http://schemas.microsoft.com/office/powerpoint/2010/main">
        <p14:playEvt time="516" objId="2"/>
        <p14:stopEvt time="13350" objId="2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23" y="1162050"/>
            <a:ext cx="15668864" cy="1125369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831300" y="457200"/>
            <a:ext cx="1943100" cy="140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Shape 1026"/>
          <p:cNvSpPr/>
          <p:nvPr/>
        </p:nvSpPr>
        <p:spPr>
          <a:xfrm>
            <a:off x="-170193" y="-304803"/>
            <a:ext cx="24718033" cy="14020803"/>
          </a:xfrm>
          <a:prstGeom prst="rect">
            <a:avLst/>
          </a:prstGeom>
          <a:solidFill>
            <a:srgbClr val="0E0E0E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5178501" y="5881273"/>
            <a:ext cx="14020647" cy="2084079"/>
          </a:xfrm>
          <a:prstGeom prst="rect">
            <a:avLst/>
          </a:prstGeom>
          <a:noFill/>
          <a:ln w="1016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8" name="Shape 1028"/>
          <p:cNvSpPr txBox="1"/>
          <p:nvPr/>
        </p:nvSpPr>
        <p:spPr>
          <a:xfrm>
            <a:off x="5791932" y="6257833"/>
            <a:ext cx="1281152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altLang="zh-CN" sz="7200" b="1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Ⅳ</a:t>
            </a:r>
            <a:r>
              <a:rPr lang="en-US" altLang="zh-CN" sz="7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  </a:t>
            </a:r>
            <a:r>
              <a:rPr lang="en-US" altLang="zh-CN" sz="7200" dirty="0"/>
              <a:t>  </a:t>
            </a:r>
            <a:r>
              <a:rPr lang="en-US" altLang="zh-CN" sz="7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PROSPECTION</a:t>
            </a:r>
          </a:p>
        </p:txBody>
      </p:sp>
    </p:spTree>
    <p:extLst>
      <p:ext uri="{BB962C8B-B14F-4D97-AF65-F5344CB8AC3E}">
        <p14:creationId xmlns:p14="http://schemas.microsoft.com/office/powerpoint/2010/main" val="22361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3289933" y="4666264"/>
            <a:ext cx="6606456" cy="660817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lIns="182825" tIns="91400" rIns="18282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4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8884042" y="4666264"/>
            <a:ext cx="6606456" cy="6608176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lIns="182825" tIns="91400" rIns="18282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4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14530604" y="4666264"/>
            <a:ext cx="6606456" cy="6608176"/>
          </a:xfrm>
          <a:prstGeom prst="ellipse">
            <a:avLst/>
          </a:prstGeom>
          <a:solidFill>
            <a:srgbClr val="6B7075">
              <a:alpha val="80000"/>
            </a:srgbClr>
          </a:solidFill>
          <a:ln>
            <a:noFill/>
          </a:ln>
        </p:spPr>
        <p:txBody>
          <a:bodyPr lIns="182825" tIns="91400" rIns="182825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400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5321458" y="1390005"/>
            <a:ext cx="1376370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altLang="zh-CN" sz="6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PROSPECTION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9023346" y="9298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4866221" y="2619585"/>
            <a:ext cx="1465834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1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We will continue to improve the product, add gesture recognition, semantic understanding, and even move it to the mobile side, making it your smart assistant.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4176996" y="8384714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4246078" y="7618057"/>
            <a:ext cx="4640747" cy="6191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ACTION INFERENCE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9816392" y="8355232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10428396" y="7622971"/>
            <a:ext cx="357020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MOBILE APP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15470017" y="8350317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5739123" y="7560907"/>
            <a:ext cx="474402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3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Intelligent Dialogue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0477465" y="10065875"/>
            <a:ext cx="3469091" cy="3089685"/>
            <a:chOff x="18632035" y="10478830"/>
            <a:chExt cx="3469091" cy="3089685"/>
          </a:xfrm>
        </p:grpSpPr>
        <p:grpSp>
          <p:nvGrpSpPr>
            <p:cNvPr id="27" name="组合 26"/>
            <p:cNvGrpSpPr/>
            <p:nvPr/>
          </p:nvGrpSpPr>
          <p:grpSpPr>
            <a:xfrm>
              <a:off x="18632035" y="13024385"/>
              <a:ext cx="3469091" cy="544130"/>
              <a:chOff x="19202399" y="13622156"/>
              <a:chExt cx="3469091" cy="544130"/>
            </a:xfrm>
          </p:grpSpPr>
          <p:sp>
            <p:nvSpPr>
              <p:cNvPr id="29" name="Shape 38"/>
              <p:cNvSpPr/>
              <p:nvPr/>
            </p:nvSpPr>
            <p:spPr>
              <a:xfrm>
                <a:off x="19202399" y="13716000"/>
                <a:ext cx="3469091" cy="45028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 b="0" i="0" u="none" strike="noStrike" cap="none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30" name="Shape 39"/>
              <p:cNvSpPr txBox="1"/>
              <p:nvPr/>
            </p:nvSpPr>
            <p:spPr>
              <a:xfrm>
                <a:off x="19550984" y="13622156"/>
                <a:ext cx="2789646" cy="227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3200" dirty="0">
                    <a:solidFill>
                      <a:schemeClr val="lt2"/>
                    </a:solidFill>
                    <a:latin typeface="Montserrat" panose="02000505000000020004"/>
                    <a:ea typeface="Montserrat" panose="02000505000000020004"/>
                    <a:cs typeface="Montserrat" panose="02000505000000020004"/>
                    <a:sym typeface="Montserrat" panose="02000505000000020004"/>
                  </a:rPr>
                  <a:t>c</a:t>
                </a:r>
                <a:r>
                  <a:rPr lang="en-US" sz="3200" b="0" i="0" u="none" strike="noStrike" cap="none" dirty="0">
                    <a:solidFill>
                      <a:schemeClr val="lt2"/>
                    </a:solidFill>
                    <a:latin typeface="Montserrat" panose="02000505000000020004"/>
                    <a:ea typeface="Montserrat" panose="02000505000000020004"/>
                    <a:cs typeface="Montserrat" panose="02000505000000020004"/>
                    <a:sym typeface="Montserrat" panose="02000505000000020004"/>
                  </a:rPr>
                  <a:t>ocoyun.cn</a:t>
                </a:r>
                <a:endParaRPr lang="en-US" sz="4000" b="0" i="0" u="none" strike="noStrike" cap="none" dirty="0">
                  <a:solidFill>
                    <a:schemeClr val="lt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4412" y="10478830"/>
              <a:ext cx="2510705" cy="2510705"/>
            </a:xfrm>
            <a:prstGeom prst="rect">
              <a:avLst/>
            </a:prstGeom>
          </p:spPr>
        </p:pic>
      </p:grpSp>
      <p:sp>
        <p:nvSpPr>
          <p:cNvPr id="31" name="矩形 30"/>
          <p:cNvSpPr/>
          <p:nvPr/>
        </p:nvSpPr>
        <p:spPr>
          <a:xfrm>
            <a:off x="22726311" y="671790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34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PA-组合 70-41260"/>
          <p:cNvGrpSpPr/>
          <p:nvPr>
            <p:custDataLst>
              <p:tags r:id="rId1"/>
            </p:custDataLst>
          </p:nvPr>
        </p:nvGrpSpPr>
        <p:grpSpPr>
          <a:xfrm>
            <a:off x="5800684" y="5615585"/>
            <a:ext cx="1173722" cy="1923097"/>
            <a:chOff x="-7938" y="5099050"/>
            <a:chExt cx="977900" cy="1743076"/>
          </a:xfrm>
          <a:solidFill>
            <a:srgbClr val="333333"/>
          </a:solidFill>
        </p:grpSpPr>
        <p:sp>
          <p:nvSpPr>
            <p:cNvPr id="36" name="PA-任意多边形 22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407988" y="5099050"/>
              <a:ext cx="373063" cy="373063"/>
            </a:xfrm>
            <a:custGeom>
              <a:avLst/>
              <a:gdLst>
                <a:gd name="T0" fmla="*/ 79 w 198"/>
                <a:gd name="T1" fmla="*/ 187 h 198"/>
                <a:gd name="T2" fmla="*/ 187 w 198"/>
                <a:gd name="T3" fmla="*/ 120 h 198"/>
                <a:gd name="T4" fmla="*/ 119 w 198"/>
                <a:gd name="T5" fmla="*/ 12 h 198"/>
                <a:gd name="T6" fmla="*/ 11 w 198"/>
                <a:gd name="T7" fmla="*/ 79 h 198"/>
                <a:gd name="T8" fmla="*/ 79 w 198"/>
                <a:gd name="T9" fmla="*/ 18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8">
                  <a:moveTo>
                    <a:pt x="79" y="187"/>
                  </a:moveTo>
                  <a:cubicBezTo>
                    <a:pt x="127" y="198"/>
                    <a:pt x="175" y="168"/>
                    <a:pt x="187" y="120"/>
                  </a:cubicBezTo>
                  <a:cubicBezTo>
                    <a:pt x="198" y="71"/>
                    <a:pt x="168" y="23"/>
                    <a:pt x="119" y="12"/>
                  </a:cubicBezTo>
                  <a:cubicBezTo>
                    <a:pt x="71" y="0"/>
                    <a:pt x="23" y="30"/>
                    <a:pt x="11" y="79"/>
                  </a:cubicBezTo>
                  <a:cubicBezTo>
                    <a:pt x="0" y="127"/>
                    <a:pt x="30" y="176"/>
                    <a:pt x="79" y="187"/>
                  </a:cubicBezTo>
                  <a:close/>
                </a:path>
              </a:pathLst>
            </a:custGeom>
            <a:grp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7497" tIns="33748" rIns="67497" bIns="33748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9952"/>
              <a:endParaRPr lang="zh-CN" altLang="en-US" sz="1329">
                <a:solidFill>
                  <a:schemeClr val="accent6"/>
                </a:solidFill>
                <a:latin typeface="Impact"/>
                <a:ea typeface="微软雅黑"/>
              </a:endParaRPr>
            </a:p>
          </p:txBody>
        </p:sp>
        <p:sp>
          <p:nvSpPr>
            <p:cNvPr id="37" name="PA-任意多边形 23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-7938" y="5233988"/>
              <a:ext cx="977900" cy="1608138"/>
            </a:xfrm>
            <a:custGeom>
              <a:avLst/>
              <a:gdLst>
                <a:gd name="T0" fmla="*/ 308 w 519"/>
                <a:gd name="T1" fmla="*/ 487 h 854"/>
                <a:gd name="T2" fmla="*/ 329 w 519"/>
                <a:gd name="T3" fmla="*/ 479 h 854"/>
                <a:gd name="T4" fmla="*/ 329 w 519"/>
                <a:gd name="T5" fmla="*/ 685 h 854"/>
                <a:gd name="T6" fmla="*/ 379 w 519"/>
                <a:gd name="T7" fmla="*/ 854 h 854"/>
                <a:gd name="T8" fmla="*/ 428 w 519"/>
                <a:gd name="T9" fmla="*/ 705 h 854"/>
                <a:gd name="T10" fmla="*/ 428 w 519"/>
                <a:gd name="T11" fmla="*/ 449 h 854"/>
                <a:gd name="T12" fmla="*/ 428 w 519"/>
                <a:gd name="T13" fmla="*/ 241 h 854"/>
                <a:gd name="T14" fmla="*/ 437 w 519"/>
                <a:gd name="T15" fmla="*/ 475 h 854"/>
                <a:gd name="T16" fmla="*/ 468 w 519"/>
                <a:gd name="T17" fmla="*/ 515 h 854"/>
                <a:gd name="T18" fmla="*/ 519 w 519"/>
                <a:gd name="T19" fmla="*/ 351 h 854"/>
                <a:gd name="T20" fmla="*/ 416 w 519"/>
                <a:gd name="T21" fmla="*/ 147 h 854"/>
                <a:gd name="T22" fmla="*/ 397 w 519"/>
                <a:gd name="T23" fmla="*/ 144 h 854"/>
                <a:gd name="T24" fmla="*/ 236 w 519"/>
                <a:gd name="T25" fmla="*/ 145 h 854"/>
                <a:gd name="T26" fmla="*/ 65 w 519"/>
                <a:gd name="T27" fmla="*/ 22 h 854"/>
                <a:gd name="T28" fmla="*/ 8 w 519"/>
                <a:gd name="T29" fmla="*/ 51 h 854"/>
                <a:gd name="T30" fmla="*/ 212 w 519"/>
                <a:gd name="T31" fmla="*/ 206 h 854"/>
                <a:gd name="T32" fmla="*/ 207 w 519"/>
                <a:gd name="T33" fmla="*/ 464 h 854"/>
                <a:gd name="T34" fmla="*/ 174 w 519"/>
                <a:gd name="T35" fmla="*/ 598 h 854"/>
                <a:gd name="T36" fmla="*/ 174 w 519"/>
                <a:gd name="T37" fmla="*/ 601 h 854"/>
                <a:gd name="T38" fmla="*/ 173 w 519"/>
                <a:gd name="T39" fmla="*/ 606 h 854"/>
                <a:gd name="T40" fmla="*/ 173 w 519"/>
                <a:gd name="T41" fmla="*/ 611 h 854"/>
                <a:gd name="T42" fmla="*/ 173 w 519"/>
                <a:gd name="T43" fmla="*/ 617 h 854"/>
                <a:gd name="T44" fmla="*/ 174 w 519"/>
                <a:gd name="T45" fmla="*/ 622 h 854"/>
                <a:gd name="T46" fmla="*/ 176 w 519"/>
                <a:gd name="T47" fmla="*/ 626 h 854"/>
                <a:gd name="T48" fmla="*/ 178 w 519"/>
                <a:gd name="T49" fmla="*/ 631 h 854"/>
                <a:gd name="T50" fmla="*/ 180 w 519"/>
                <a:gd name="T51" fmla="*/ 636 h 854"/>
                <a:gd name="T52" fmla="*/ 183 w 519"/>
                <a:gd name="T53" fmla="*/ 640 h 854"/>
                <a:gd name="T54" fmla="*/ 186 w 519"/>
                <a:gd name="T55" fmla="*/ 644 h 854"/>
                <a:gd name="T56" fmla="*/ 189 w 519"/>
                <a:gd name="T57" fmla="*/ 647 h 854"/>
                <a:gd name="T58" fmla="*/ 193 w 519"/>
                <a:gd name="T59" fmla="*/ 651 h 854"/>
                <a:gd name="T60" fmla="*/ 197 w 519"/>
                <a:gd name="T61" fmla="*/ 654 h 854"/>
                <a:gd name="T62" fmla="*/ 201 w 519"/>
                <a:gd name="T63" fmla="*/ 656 h 854"/>
                <a:gd name="T64" fmla="*/ 206 w 519"/>
                <a:gd name="T65" fmla="*/ 658 h 854"/>
                <a:gd name="T66" fmla="*/ 211 w 519"/>
                <a:gd name="T67" fmla="*/ 660 h 854"/>
                <a:gd name="T68" fmla="*/ 213 w 519"/>
                <a:gd name="T69" fmla="*/ 660 h 854"/>
                <a:gd name="T70" fmla="*/ 321 w 519"/>
                <a:gd name="T71" fmla="*/ 683 h 854"/>
                <a:gd name="T72" fmla="*/ 288 w 519"/>
                <a:gd name="T73" fmla="*/ 57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9" h="854">
                  <a:moveTo>
                    <a:pt x="288" y="570"/>
                  </a:moveTo>
                  <a:cubicBezTo>
                    <a:pt x="308" y="487"/>
                    <a:pt x="308" y="487"/>
                    <a:pt x="308" y="487"/>
                  </a:cubicBezTo>
                  <a:cubicBezTo>
                    <a:pt x="310" y="479"/>
                    <a:pt x="310" y="479"/>
                    <a:pt x="310" y="479"/>
                  </a:cubicBezTo>
                  <a:cubicBezTo>
                    <a:pt x="329" y="479"/>
                    <a:pt x="329" y="479"/>
                    <a:pt x="329" y="479"/>
                  </a:cubicBezTo>
                  <a:cubicBezTo>
                    <a:pt x="329" y="578"/>
                    <a:pt x="329" y="578"/>
                    <a:pt x="329" y="578"/>
                  </a:cubicBezTo>
                  <a:cubicBezTo>
                    <a:pt x="329" y="685"/>
                    <a:pt x="329" y="685"/>
                    <a:pt x="329" y="685"/>
                  </a:cubicBezTo>
                  <a:cubicBezTo>
                    <a:pt x="329" y="805"/>
                    <a:pt x="329" y="805"/>
                    <a:pt x="329" y="805"/>
                  </a:cubicBezTo>
                  <a:cubicBezTo>
                    <a:pt x="329" y="832"/>
                    <a:pt x="351" y="854"/>
                    <a:pt x="379" y="854"/>
                  </a:cubicBezTo>
                  <a:cubicBezTo>
                    <a:pt x="406" y="854"/>
                    <a:pt x="428" y="832"/>
                    <a:pt x="428" y="805"/>
                  </a:cubicBezTo>
                  <a:cubicBezTo>
                    <a:pt x="428" y="705"/>
                    <a:pt x="428" y="705"/>
                    <a:pt x="428" y="705"/>
                  </a:cubicBezTo>
                  <a:cubicBezTo>
                    <a:pt x="428" y="599"/>
                    <a:pt x="428" y="599"/>
                    <a:pt x="428" y="599"/>
                  </a:cubicBezTo>
                  <a:cubicBezTo>
                    <a:pt x="428" y="449"/>
                    <a:pt x="428" y="449"/>
                    <a:pt x="428" y="449"/>
                  </a:cubicBezTo>
                  <a:cubicBezTo>
                    <a:pt x="428" y="373"/>
                    <a:pt x="428" y="373"/>
                    <a:pt x="428" y="373"/>
                  </a:cubicBezTo>
                  <a:cubicBezTo>
                    <a:pt x="428" y="241"/>
                    <a:pt x="428" y="241"/>
                    <a:pt x="428" y="241"/>
                  </a:cubicBezTo>
                  <a:cubicBezTo>
                    <a:pt x="442" y="262"/>
                    <a:pt x="455" y="296"/>
                    <a:pt x="455" y="351"/>
                  </a:cubicBezTo>
                  <a:cubicBezTo>
                    <a:pt x="455" y="384"/>
                    <a:pt x="450" y="425"/>
                    <a:pt x="437" y="475"/>
                  </a:cubicBezTo>
                  <a:cubicBezTo>
                    <a:pt x="433" y="492"/>
                    <a:pt x="443" y="510"/>
                    <a:pt x="460" y="514"/>
                  </a:cubicBezTo>
                  <a:cubicBezTo>
                    <a:pt x="463" y="515"/>
                    <a:pt x="466" y="515"/>
                    <a:pt x="468" y="515"/>
                  </a:cubicBezTo>
                  <a:cubicBezTo>
                    <a:pt x="483" y="515"/>
                    <a:pt x="496" y="506"/>
                    <a:pt x="499" y="491"/>
                  </a:cubicBezTo>
                  <a:cubicBezTo>
                    <a:pt x="513" y="437"/>
                    <a:pt x="519" y="391"/>
                    <a:pt x="519" y="351"/>
                  </a:cubicBezTo>
                  <a:cubicBezTo>
                    <a:pt x="519" y="274"/>
                    <a:pt x="496" y="222"/>
                    <a:pt x="471" y="191"/>
                  </a:cubicBezTo>
                  <a:cubicBezTo>
                    <a:pt x="445" y="159"/>
                    <a:pt x="419" y="148"/>
                    <a:pt x="416" y="147"/>
                  </a:cubicBezTo>
                  <a:cubicBezTo>
                    <a:pt x="412" y="146"/>
                    <a:pt x="408" y="145"/>
                    <a:pt x="405" y="145"/>
                  </a:cubicBezTo>
                  <a:cubicBezTo>
                    <a:pt x="402" y="144"/>
                    <a:pt x="400" y="144"/>
                    <a:pt x="397" y="144"/>
                  </a:cubicBezTo>
                  <a:cubicBezTo>
                    <a:pt x="243" y="144"/>
                    <a:pt x="243" y="144"/>
                    <a:pt x="243" y="144"/>
                  </a:cubicBezTo>
                  <a:cubicBezTo>
                    <a:pt x="240" y="144"/>
                    <a:pt x="238" y="144"/>
                    <a:pt x="236" y="145"/>
                  </a:cubicBezTo>
                  <a:cubicBezTo>
                    <a:pt x="230" y="145"/>
                    <a:pt x="203" y="142"/>
                    <a:pt x="172" y="127"/>
                  </a:cubicBezTo>
                  <a:cubicBezTo>
                    <a:pt x="137" y="111"/>
                    <a:pt x="96" y="81"/>
                    <a:pt x="65" y="22"/>
                  </a:cubicBezTo>
                  <a:cubicBezTo>
                    <a:pt x="57" y="6"/>
                    <a:pt x="37" y="0"/>
                    <a:pt x="22" y="8"/>
                  </a:cubicBezTo>
                  <a:cubicBezTo>
                    <a:pt x="6" y="16"/>
                    <a:pt x="0" y="35"/>
                    <a:pt x="8" y="51"/>
                  </a:cubicBezTo>
                  <a:cubicBezTo>
                    <a:pt x="47" y="127"/>
                    <a:pt x="103" y="167"/>
                    <a:pt x="150" y="188"/>
                  </a:cubicBezTo>
                  <a:cubicBezTo>
                    <a:pt x="175" y="198"/>
                    <a:pt x="196" y="204"/>
                    <a:pt x="212" y="206"/>
                  </a:cubicBezTo>
                  <a:cubicBezTo>
                    <a:pt x="212" y="443"/>
                    <a:pt x="212" y="443"/>
                    <a:pt x="212" y="443"/>
                  </a:cubicBezTo>
                  <a:cubicBezTo>
                    <a:pt x="207" y="464"/>
                    <a:pt x="207" y="464"/>
                    <a:pt x="207" y="464"/>
                  </a:cubicBezTo>
                  <a:cubicBezTo>
                    <a:pt x="174" y="598"/>
                    <a:pt x="174" y="598"/>
                    <a:pt x="174" y="598"/>
                  </a:cubicBezTo>
                  <a:cubicBezTo>
                    <a:pt x="174" y="598"/>
                    <a:pt x="174" y="598"/>
                    <a:pt x="174" y="598"/>
                  </a:cubicBezTo>
                  <a:cubicBezTo>
                    <a:pt x="174" y="599"/>
                    <a:pt x="174" y="599"/>
                    <a:pt x="174" y="599"/>
                  </a:cubicBezTo>
                  <a:cubicBezTo>
                    <a:pt x="174" y="600"/>
                    <a:pt x="174" y="600"/>
                    <a:pt x="174" y="601"/>
                  </a:cubicBezTo>
                  <a:cubicBezTo>
                    <a:pt x="174" y="602"/>
                    <a:pt x="174" y="603"/>
                    <a:pt x="173" y="604"/>
                  </a:cubicBezTo>
                  <a:cubicBezTo>
                    <a:pt x="173" y="605"/>
                    <a:pt x="173" y="605"/>
                    <a:pt x="173" y="606"/>
                  </a:cubicBezTo>
                  <a:cubicBezTo>
                    <a:pt x="173" y="607"/>
                    <a:pt x="173" y="608"/>
                    <a:pt x="173" y="609"/>
                  </a:cubicBezTo>
                  <a:cubicBezTo>
                    <a:pt x="173" y="610"/>
                    <a:pt x="173" y="611"/>
                    <a:pt x="173" y="611"/>
                  </a:cubicBezTo>
                  <a:cubicBezTo>
                    <a:pt x="173" y="612"/>
                    <a:pt x="173" y="613"/>
                    <a:pt x="173" y="614"/>
                  </a:cubicBezTo>
                  <a:cubicBezTo>
                    <a:pt x="173" y="615"/>
                    <a:pt x="173" y="616"/>
                    <a:pt x="173" y="617"/>
                  </a:cubicBezTo>
                  <a:cubicBezTo>
                    <a:pt x="174" y="617"/>
                    <a:pt x="174" y="618"/>
                    <a:pt x="174" y="619"/>
                  </a:cubicBezTo>
                  <a:cubicBezTo>
                    <a:pt x="174" y="620"/>
                    <a:pt x="174" y="621"/>
                    <a:pt x="174" y="622"/>
                  </a:cubicBezTo>
                  <a:cubicBezTo>
                    <a:pt x="175" y="622"/>
                    <a:pt x="175" y="623"/>
                    <a:pt x="175" y="624"/>
                  </a:cubicBezTo>
                  <a:cubicBezTo>
                    <a:pt x="175" y="625"/>
                    <a:pt x="175" y="626"/>
                    <a:pt x="176" y="626"/>
                  </a:cubicBezTo>
                  <a:cubicBezTo>
                    <a:pt x="176" y="627"/>
                    <a:pt x="176" y="628"/>
                    <a:pt x="177" y="629"/>
                  </a:cubicBezTo>
                  <a:cubicBezTo>
                    <a:pt x="177" y="629"/>
                    <a:pt x="177" y="630"/>
                    <a:pt x="178" y="631"/>
                  </a:cubicBezTo>
                  <a:cubicBezTo>
                    <a:pt x="178" y="632"/>
                    <a:pt x="178" y="633"/>
                    <a:pt x="179" y="633"/>
                  </a:cubicBezTo>
                  <a:cubicBezTo>
                    <a:pt x="179" y="634"/>
                    <a:pt x="179" y="635"/>
                    <a:pt x="180" y="636"/>
                  </a:cubicBezTo>
                  <a:cubicBezTo>
                    <a:pt x="180" y="636"/>
                    <a:pt x="181" y="637"/>
                    <a:pt x="181" y="638"/>
                  </a:cubicBezTo>
                  <a:cubicBezTo>
                    <a:pt x="182" y="638"/>
                    <a:pt x="182" y="639"/>
                    <a:pt x="183" y="640"/>
                  </a:cubicBezTo>
                  <a:cubicBezTo>
                    <a:pt x="183" y="640"/>
                    <a:pt x="183" y="641"/>
                    <a:pt x="184" y="642"/>
                  </a:cubicBezTo>
                  <a:cubicBezTo>
                    <a:pt x="184" y="642"/>
                    <a:pt x="185" y="643"/>
                    <a:pt x="186" y="644"/>
                  </a:cubicBezTo>
                  <a:cubicBezTo>
                    <a:pt x="186" y="644"/>
                    <a:pt x="187" y="645"/>
                    <a:pt x="187" y="645"/>
                  </a:cubicBezTo>
                  <a:cubicBezTo>
                    <a:pt x="188" y="646"/>
                    <a:pt x="188" y="647"/>
                    <a:pt x="189" y="647"/>
                  </a:cubicBezTo>
                  <a:cubicBezTo>
                    <a:pt x="190" y="648"/>
                    <a:pt x="190" y="648"/>
                    <a:pt x="191" y="649"/>
                  </a:cubicBezTo>
                  <a:cubicBezTo>
                    <a:pt x="191" y="650"/>
                    <a:pt x="192" y="650"/>
                    <a:pt x="193" y="651"/>
                  </a:cubicBezTo>
                  <a:cubicBezTo>
                    <a:pt x="193" y="651"/>
                    <a:pt x="194" y="652"/>
                    <a:pt x="195" y="652"/>
                  </a:cubicBezTo>
                  <a:cubicBezTo>
                    <a:pt x="195" y="653"/>
                    <a:pt x="196" y="653"/>
                    <a:pt x="197" y="654"/>
                  </a:cubicBezTo>
                  <a:cubicBezTo>
                    <a:pt x="198" y="654"/>
                    <a:pt x="198" y="654"/>
                    <a:pt x="199" y="655"/>
                  </a:cubicBezTo>
                  <a:cubicBezTo>
                    <a:pt x="200" y="655"/>
                    <a:pt x="201" y="656"/>
                    <a:pt x="201" y="656"/>
                  </a:cubicBezTo>
                  <a:cubicBezTo>
                    <a:pt x="202" y="656"/>
                    <a:pt x="203" y="657"/>
                    <a:pt x="204" y="657"/>
                  </a:cubicBezTo>
                  <a:cubicBezTo>
                    <a:pt x="204" y="658"/>
                    <a:pt x="205" y="658"/>
                    <a:pt x="206" y="658"/>
                  </a:cubicBezTo>
                  <a:cubicBezTo>
                    <a:pt x="207" y="659"/>
                    <a:pt x="208" y="659"/>
                    <a:pt x="208" y="659"/>
                  </a:cubicBezTo>
                  <a:cubicBezTo>
                    <a:pt x="209" y="659"/>
                    <a:pt x="210" y="660"/>
                    <a:pt x="211" y="660"/>
                  </a:cubicBezTo>
                  <a:cubicBezTo>
                    <a:pt x="212" y="660"/>
                    <a:pt x="212" y="660"/>
                    <a:pt x="213" y="660"/>
                  </a:cubicBezTo>
                  <a:cubicBezTo>
                    <a:pt x="213" y="660"/>
                    <a:pt x="213" y="660"/>
                    <a:pt x="213" y="660"/>
                  </a:cubicBezTo>
                  <a:cubicBezTo>
                    <a:pt x="214" y="661"/>
                    <a:pt x="214" y="661"/>
                    <a:pt x="214" y="661"/>
                  </a:cubicBezTo>
                  <a:cubicBezTo>
                    <a:pt x="321" y="683"/>
                    <a:pt x="321" y="683"/>
                    <a:pt x="321" y="683"/>
                  </a:cubicBezTo>
                  <a:cubicBezTo>
                    <a:pt x="321" y="577"/>
                    <a:pt x="321" y="577"/>
                    <a:pt x="321" y="577"/>
                  </a:cubicBezTo>
                  <a:lnTo>
                    <a:pt x="288" y="570"/>
                  </a:lnTo>
                  <a:close/>
                </a:path>
              </a:pathLst>
            </a:custGeom>
            <a:solidFill>
              <a:srgbClr val="333333"/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7497" tIns="33748" rIns="67497" bIns="33748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9952"/>
              <a:endParaRPr lang="zh-CN" altLang="en-US" sz="1329">
                <a:solidFill>
                  <a:schemeClr val="accent6"/>
                </a:solidFill>
                <a:latin typeface="Impact"/>
                <a:ea typeface="微软雅黑"/>
              </a:endParaRPr>
            </a:p>
          </p:txBody>
        </p:sp>
        <p:sp>
          <p:nvSpPr>
            <p:cNvPr id="38" name="PA-任意多边形 24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812800" y="6365875"/>
              <a:ext cx="107950" cy="198438"/>
            </a:xfrm>
            <a:custGeom>
              <a:avLst/>
              <a:gdLst>
                <a:gd name="T0" fmla="*/ 0 w 57"/>
                <a:gd name="T1" fmla="*/ 105 h 105"/>
                <a:gd name="T2" fmla="*/ 51 w 57"/>
                <a:gd name="T3" fmla="*/ 63 h 105"/>
                <a:gd name="T4" fmla="*/ 11 w 57"/>
                <a:gd name="T5" fmla="*/ 2 h 105"/>
                <a:gd name="T6" fmla="*/ 0 w 57"/>
                <a:gd name="T7" fmla="*/ 0 h 105"/>
                <a:gd name="T8" fmla="*/ 0 w 57"/>
                <a:gd name="T9" fmla="*/ 105 h 105"/>
                <a:gd name="T10" fmla="*/ 0 w 57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05">
                  <a:moveTo>
                    <a:pt x="0" y="105"/>
                  </a:moveTo>
                  <a:cubicBezTo>
                    <a:pt x="25" y="105"/>
                    <a:pt x="46" y="88"/>
                    <a:pt x="51" y="63"/>
                  </a:cubicBezTo>
                  <a:cubicBezTo>
                    <a:pt x="57" y="35"/>
                    <a:pt x="39" y="8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lose/>
                </a:path>
              </a:pathLst>
            </a:custGeom>
            <a:grp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7497" tIns="33748" rIns="67497" bIns="33748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9952"/>
              <a:endParaRPr lang="zh-CN" altLang="en-US" sz="1329">
                <a:solidFill>
                  <a:schemeClr val="accent6"/>
                </a:solidFill>
                <a:latin typeface="Impact"/>
                <a:ea typeface="微软雅黑"/>
              </a:endParaRPr>
            </a:p>
          </p:txBody>
        </p:sp>
      </p:grpSp>
      <p:sp>
        <p:nvSpPr>
          <p:cNvPr id="41" name="Shape 3812"/>
          <p:cNvSpPr/>
          <p:nvPr/>
        </p:nvSpPr>
        <p:spPr>
          <a:xfrm>
            <a:off x="11788825" y="5684833"/>
            <a:ext cx="876583" cy="15470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000" y="8183"/>
                </a:moveTo>
                <a:lnTo>
                  <a:pt x="55000" y="8183"/>
                </a:lnTo>
                <a:cubicBezTo>
                  <a:pt x="52238" y="8183"/>
                  <a:pt x="50000" y="9400"/>
                  <a:pt x="50000" y="10911"/>
                </a:cubicBezTo>
                <a:cubicBezTo>
                  <a:pt x="50000" y="12416"/>
                  <a:pt x="52238" y="13638"/>
                  <a:pt x="55000" y="13638"/>
                </a:cubicBezTo>
                <a:lnTo>
                  <a:pt x="65000" y="13638"/>
                </a:lnTo>
                <a:cubicBezTo>
                  <a:pt x="67761" y="13638"/>
                  <a:pt x="70000" y="12416"/>
                  <a:pt x="70000" y="10911"/>
                </a:cubicBezTo>
                <a:cubicBezTo>
                  <a:pt x="70000" y="9400"/>
                  <a:pt x="67761" y="8183"/>
                  <a:pt x="65000" y="8183"/>
                </a:cubicBezTo>
                <a:moveTo>
                  <a:pt x="110000" y="16361"/>
                </a:moveTo>
                <a:lnTo>
                  <a:pt x="10000" y="16361"/>
                </a:lnTo>
                <a:lnTo>
                  <a:pt x="10000" y="10911"/>
                </a:lnTo>
                <a:cubicBezTo>
                  <a:pt x="10000" y="7900"/>
                  <a:pt x="14472" y="5455"/>
                  <a:pt x="20000" y="5455"/>
                </a:cubicBezTo>
                <a:lnTo>
                  <a:pt x="100000" y="5455"/>
                </a:lnTo>
                <a:cubicBezTo>
                  <a:pt x="105516" y="5455"/>
                  <a:pt x="110000" y="7900"/>
                  <a:pt x="110000" y="10911"/>
                </a:cubicBezTo>
                <a:cubicBezTo>
                  <a:pt x="110000" y="10911"/>
                  <a:pt x="110000" y="16361"/>
                  <a:pt x="110000" y="16361"/>
                </a:cubicBezTo>
                <a:close/>
                <a:moveTo>
                  <a:pt x="110000" y="98183"/>
                </a:moveTo>
                <a:lnTo>
                  <a:pt x="10000" y="98183"/>
                </a:lnTo>
                <a:lnTo>
                  <a:pt x="10000" y="21816"/>
                </a:lnTo>
                <a:lnTo>
                  <a:pt x="110000" y="21816"/>
                </a:lnTo>
                <a:cubicBezTo>
                  <a:pt x="110000" y="21816"/>
                  <a:pt x="110000" y="98183"/>
                  <a:pt x="110000" y="98183"/>
                </a:cubicBezTo>
                <a:close/>
                <a:moveTo>
                  <a:pt x="110000" y="109088"/>
                </a:moveTo>
                <a:cubicBezTo>
                  <a:pt x="110000" y="112105"/>
                  <a:pt x="105516" y="114544"/>
                  <a:pt x="100000" y="114544"/>
                </a:cubicBezTo>
                <a:lnTo>
                  <a:pt x="20000" y="114544"/>
                </a:lnTo>
                <a:cubicBezTo>
                  <a:pt x="14472" y="114544"/>
                  <a:pt x="10000" y="112105"/>
                  <a:pt x="10000" y="109088"/>
                </a:cubicBezTo>
                <a:lnTo>
                  <a:pt x="10000" y="103638"/>
                </a:lnTo>
                <a:lnTo>
                  <a:pt x="110000" y="103638"/>
                </a:lnTo>
                <a:cubicBezTo>
                  <a:pt x="110000" y="103638"/>
                  <a:pt x="110000" y="109088"/>
                  <a:pt x="110000" y="109088"/>
                </a:cubicBezTo>
                <a:close/>
                <a:moveTo>
                  <a:pt x="100000" y="0"/>
                </a:moveTo>
                <a:lnTo>
                  <a:pt x="20000" y="0"/>
                </a:lnTo>
                <a:cubicBezTo>
                  <a:pt x="8955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8955" y="120000"/>
                  <a:pt x="20000" y="120000"/>
                </a:cubicBezTo>
                <a:lnTo>
                  <a:pt x="100000" y="120000"/>
                </a:lnTo>
                <a:cubicBezTo>
                  <a:pt x="111044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1044" y="0"/>
                  <a:pt x="100000" y="0"/>
                </a:cubicBezTo>
                <a:moveTo>
                  <a:pt x="60000" y="111816"/>
                </a:moveTo>
                <a:cubicBezTo>
                  <a:pt x="62761" y="111816"/>
                  <a:pt x="65000" y="110600"/>
                  <a:pt x="65000" y="109088"/>
                </a:cubicBezTo>
                <a:cubicBezTo>
                  <a:pt x="65000" y="107588"/>
                  <a:pt x="62761" y="106361"/>
                  <a:pt x="60000" y="106361"/>
                </a:cubicBezTo>
                <a:cubicBezTo>
                  <a:pt x="57238" y="106361"/>
                  <a:pt x="55000" y="107588"/>
                  <a:pt x="55000" y="109088"/>
                </a:cubicBezTo>
                <a:cubicBezTo>
                  <a:pt x="55000" y="110600"/>
                  <a:pt x="57238" y="111816"/>
                  <a:pt x="60000" y="111816"/>
                </a:cubicBezTo>
              </a:path>
            </a:pathLst>
          </a:custGeom>
          <a:solidFill>
            <a:srgbClr val="53585F"/>
          </a:solidFill>
          <a:ln w="19050">
            <a:solidFill>
              <a:srgbClr val="FFFFFF"/>
            </a:solidFill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2" name="Shape 3855"/>
          <p:cNvSpPr/>
          <p:nvPr/>
        </p:nvSpPr>
        <p:spPr>
          <a:xfrm>
            <a:off x="17400134" y="5814624"/>
            <a:ext cx="1316491" cy="119862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088" y="81816"/>
                </a:lnTo>
                <a:cubicBezTo>
                  <a:pt x="112100" y="81816"/>
                  <a:pt x="114544" y="84261"/>
                  <a:pt x="114544" y="87272"/>
                </a:cubicBez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03638" y="106361"/>
                </a:moveTo>
                <a:cubicBezTo>
                  <a:pt x="103638" y="110883"/>
                  <a:pt x="99972" y="114544"/>
                  <a:pt x="95455" y="114544"/>
                </a:cubicBezTo>
                <a:cubicBezTo>
                  <a:pt x="90933" y="114544"/>
                  <a:pt x="87272" y="110883"/>
                  <a:pt x="87272" y="106361"/>
                </a:cubicBezTo>
                <a:lnTo>
                  <a:pt x="87272" y="79088"/>
                </a:lnTo>
                <a:cubicBezTo>
                  <a:pt x="87272" y="74577"/>
                  <a:pt x="90933" y="70911"/>
                  <a:pt x="95455" y="70911"/>
                </a:cubicBezTo>
                <a:cubicBezTo>
                  <a:pt x="99972" y="70911"/>
                  <a:pt x="103638" y="74577"/>
                  <a:pt x="103638" y="79088"/>
                </a:cubicBezTo>
                <a:cubicBezTo>
                  <a:pt x="103638" y="79088"/>
                  <a:pt x="103638" y="106361"/>
                  <a:pt x="103638" y="106361"/>
                </a:cubicBezTo>
                <a:close/>
                <a:moveTo>
                  <a:pt x="24544" y="70911"/>
                </a:moveTo>
                <a:cubicBezTo>
                  <a:pt x="29061" y="70911"/>
                  <a:pt x="32727" y="74577"/>
                  <a:pt x="32727" y="79088"/>
                </a:cubicBezTo>
                <a:lnTo>
                  <a:pt x="32727" y="106361"/>
                </a:lnTo>
                <a:cubicBezTo>
                  <a:pt x="32727" y="110883"/>
                  <a:pt x="29061" y="114544"/>
                  <a:pt x="24544" y="114544"/>
                </a:cubicBezTo>
                <a:cubicBezTo>
                  <a:pt x="20027" y="114544"/>
                  <a:pt x="16361" y="110883"/>
                  <a:pt x="16361" y="106361"/>
                </a:cubicBezTo>
                <a:lnTo>
                  <a:pt x="16361" y="79088"/>
                </a:lnTo>
                <a:cubicBezTo>
                  <a:pt x="16361" y="74577"/>
                  <a:pt x="20027" y="70911"/>
                  <a:pt x="24544" y="70911"/>
                </a:cubicBezTo>
                <a:moveTo>
                  <a:pt x="10911" y="103638"/>
                </a:moveTo>
                <a:cubicBezTo>
                  <a:pt x="7900" y="103638"/>
                  <a:pt x="5455" y="101194"/>
                  <a:pt x="5455" y="98183"/>
                </a:cubicBezTo>
                <a:lnTo>
                  <a:pt x="5455" y="87272"/>
                </a:lnTo>
                <a:cubicBezTo>
                  <a:pt x="5455" y="84261"/>
                  <a:pt x="7900" y="81816"/>
                  <a:pt x="10911" y="81816"/>
                </a:cubicBezTo>
                <a:cubicBezTo>
                  <a:pt x="10911" y="81816"/>
                  <a:pt x="10911" y="103638"/>
                  <a:pt x="10911" y="103638"/>
                </a:cubicBezTo>
                <a:close/>
                <a:moveTo>
                  <a:pt x="109088" y="76361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1" y="65455"/>
                  <a:pt x="18650" y="66516"/>
                  <a:pt x="16361" y="68244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2" y="5455"/>
                  <a:pt x="103638" y="17666"/>
                  <a:pt x="103638" y="32727"/>
                </a:cubicBezTo>
                <a:lnTo>
                  <a:pt x="103638" y="68244"/>
                </a:lnTo>
                <a:cubicBezTo>
                  <a:pt x="101350" y="66516"/>
                  <a:pt x="98538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0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53585F"/>
          </a:solidFill>
          <a:ln>
            <a:solidFill>
              <a:srgbClr val="FFFFFF"/>
            </a:solidFill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47468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2726311" y="671790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34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deecamp_No.51(3)">
            <a:hlinkClick r:id="" action="ppaction://media"/>
            <a:extLst>
              <a:ext uri="{FF2B5EF4-FFF2-40B4-BE49-F238E27FC236}">
                <a16:creationId xmlns:a16="http://schemas.microsoft.com/office/drawing/2014/main" id="{689A7203-FF39-4F88-B260-7F300ED9BA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635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464" y="-1484193"/>
            <a:ext cx="24702114" cy="16468076"/>
          </a:xfrm>
          <a:prstGeom prst="rect">
            <a:avLst/>
          </a:prstGeom>
        </p:spPr>
      </p:pic>
      <p:sp>
        <p:nvSpPr>
          <p:cNvPr id="90" name="Shape 90"/>
          <p:cNvSpPr/>
          <p:nvPr/>
        </p:nvSpPr>
        <p:spPr>
          <a:xfrm>
            <a:off x="-981485" y="-1346616"/>
            <a:ext cx="26016155" cy="1646807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009" y="1150360"/>
            <a:ext cx="10723500" cy="212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ACKNOWLEDGEMENT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9547715" y="690221"/>
            <a:ext cx="5282100" cy="33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073" y="417788"/>
            <a:ext cx="3136431" cy="6175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1AC98E-D346-4C80-BFC6-2F19DAE60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531" y="905051"/>
            <a:ext cx="21270654" cy="11964741"/>
          </a:xfrm>
          <a:prstGeom prst="rect">
            <a:avLst/>
          </a:prstGeom>
        </p:spPr>
      </p:pic>
      <p:pic>
        <p:nvPicPr>
          <p:cNvPr id="11" name="Picture 4" descr="âdeecampâçå¾çæç´¢ç»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56" y="7339039"/>
            <a:ext cx="6961146" cy="155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5BE49E-FBFD-4955-AD62-0862189EAF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71" y="4918431"/>
            <a:ext cx="5290373" cy="219712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0477465" y="10065875"/>
            <a:ext cx="3469091" cy="3089685"/>
            <a:chOff x="18632035" y="10478830"/>
            <a:chExt cx="3469091" cy="3089685"/>
          </a:xfrm>
        </p:grpSpPr>
        <p:grpSp>
          <p:nvGrpSpPr>
            <p:cNvPr id="25" name="组合 24"/>
            <p:cNvGrpSpPr/>
            <p:nvPr/>
          </p:nvGrpSpPr>
          <p:grpSpPr>
            <a:xfrm>
              <a:off x="18632035" y="13024385"/>
              <a:ext cx="3469091" cy="544130"/>
              <a:chOff x="19202399" y="13622156"/>
              <a:chExt cx="3469091" cy="544130"/>
            </a:xfrm>
          </p:grpSpPr>
          <p:sp>
            <p:nvSpPr>
              <p:cNvPr id="27" name="Shape 38"/>
              <p:cNvSpPr/>
              <p:nvPr/>
            </p:nvSpPr>
            <p:spPr>
              <a:xfrm>
                <a:off x="19202399" y="13716000"/>
                <a:ext cx="3469091" cy="45028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 b="0" i="0" u="none" strike="noStrike" cap="none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28" name="Shape 39"/>
              <p:cNvSpPr txBox="1"/>
              <p:nvPr/>
            </p:nvSpPr>
            <p:spPr>
              <a:xfrm>
                <a:off x="19550984" y="13622156"/>
                <a:ext cx="2789646" cy="227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3200" dirty="0">
                    <a:solidFill>
                      <a:schemeClr val="lt2"/>
                    </a:solidFill>
                    <a:latin typeface="Montserrat" panose="02000505000000020004"/>
                    <a:ea typeface="Montserrat" panose="02000505000000020004"/>
                    <a:cs typeface="Montserrat" panose="02000505000000020004"/>
                    <a:sym typeface="Montserrat" panose="02000505000000020004"/>
                  </a:rPr>
                  <a:t>c</a:t>
                </a:r>
                <a:r>
                  <a:rPr lang="en-US" sz="3200" b="0" i="0" u="none" strike="noStrike" cap="none" dirty="0">
                    <a:solidFill>
                      <a:schemeClr val="lt2"/>
                    </a:solidFill>
                    <a:latin typeface="Montserrat" panose="02000505000000020004"/>
                    <a:ea typeface="Montserrat" panose="02000505000000020004"/>
                    <a:cs typeface="Montserrat" panose="02000505000000020004"/>
                    <a:sym typeface="Montserrat" panose="02000505000000020004"/>
                  </a:rPr>
                  <a:t>ocoyun.cn</a:t>
                </a:r>
                <a:endParaRPr lang="en-US" sz="4000" b="0" i="0" u="none" strike="noStrike" cap="none" dirty="0">
                  <a:solidFill>
                    <a:schemeClr val="lt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4412" y="10478830"/>
              <a:ext cx="2510705" cy="25107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1663903" y="4686278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What is 3D digital man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sz="2000" dirty="0" err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Zhuiyi</a:t>
            </a: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Baidu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altLang="zh-CN" sz="2000" dirty="0" err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Sogou</a:t>
            </a: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</a:t>
            </a: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US" altLang="zh-CN" sz="2000" dirty="0" err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Iflytek</a:t>
            </a: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 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1560966" y="3954019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Introduction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17944004" y="4686278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This is </a:t>
            </a:r>
            <a:r>
              <a:rPr lang="en-US" sz="2000" dirty="0" err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Xiaoyi’s</a:t>
            </a: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show time 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Online Experience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live interaction</a:t>
            </a:r>
            <a:endParaRPr lang="zh-CN" altLang="en-US" sz="20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  <a:p>
            <a:pPr lvl="0" algn="ctr">
              <a:lnSpc>
                <a:spcPct val="150000"/>
              </a:lnSpc>
              <a:buSzPct val="25000"/>
            </a:pPr>
            <a:endParaRPr lang="en-US" sz="20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7841068" y="3954019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Demonstration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1663903" y="10432085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How was </a:t>
            </a:r>
            <a:r>
              <a:rPr lang="en-US" altLang="zh-CN" sz="2000" dirty="0" err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Xiaoyi</a:t>
            </a: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born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altLang="zh-CN" sz="2000" dirty="0" err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Ation</a:t>
            </a: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zh-CN" altLang="en-US" sz="2000" dirty="0">
                <a:solidFill>
                  <a:srgbClr val="7F7F7F"/>
                </a:solidFill>
              </a:rPr>
              <a:t>&amp;</a:t>
            </a: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Lip&amp;&amp;&amp;&amp;&amp;&amp; &amp;inference</a:t>
            </a:r>
          </a:p>
          <a:p>
            <a:pPr algn="ctr">
              <a:lnSpc>
                <a:spcPct val="150000"/>
              </a:lnSpc>
              <a:buSzPct val="25000"/>
            </a:pP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Dialogue management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1560966" y="969982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Algorithm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17944004" y="10432085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How </a:t>
            </a:r>
            <a:r>
              <a:rPr lang="en-US" sz="2000" dirty="0" err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virbot</a:t>
            </a: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will change our life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Intelligent Customer Service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Virtual Anchor</a:t>
            </a:r>
          </a:p>
          <a:p>
            <a:pPr lvl="0" algn="ctr">
              <a:lnSpc>
                <a:spcPct val="150000"/>
              </a:lnSpc>
              <a:buSzPct val="25000"/>
            </a:pPr>
            <a:endParaRPr lang="en-US" sz="20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17841068" y="969982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Prospection</a:t>
            </a:r>
          </a:p>
        </p:txBody>
      </p:sp>
      <p:pic>
        <p:nvPicPr>
          <p:cNvPr id="30" name="图片 29" descr="图片1-removebg-preview">
            <a:extLst>
              <a:ext uri="{FF2B5EF4-FFF2-40B4-BE49-F238E27FC236}">
                <a16:creationId xmlns:a16="http://schemas.microsoft.com/office/drawing/2014/main" id="{5BBCE1E9-FD1C-4E16-BDD2-C583FA4E8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48" y="1984904"/>
            <a:ext cx="7857351" cy="9334249"/>
          </a:xfrm>
          <a:prstGeom prst="rect">
            <a:avLst/>
          </a:prstGeom>
        </p:spPr>
      </p:pic>
      <p:sp>
        <p:nvSpPr>
          <p:cNvPr id="31" name="PA_形状 26"/>
          <p:cNvSpPr/>
          <p:nvPr>
            <p:custDataLst>
              <p:tags r:id="rId1"/>
            </p:custDataLst>
          </p:nvPr>
        </p:nvSpPr>
        <p:spPr>
          <a:xfrm>
            <a:off x="7573559" y="723901"/>
            <a:ext cx="8110377" cy="12992099"/>
          </a:xfrm>
          <a:prstGeom prst="rect">
            <a:avLst/>
          </a:prstGeom>
          <a:solidFill>
            <a:srgbClr val="FFFFFF">
              <a:alpha val="5294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740143" y="723901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33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Shape 3720"/>
          <p:cNvSpPr/>
          <p:nvPr/>
        </p:nvSpPr>
        <p:spPr>
          <a:xfrm>
            <a:off x="3395903" y="2337001"/>
            <a:ext cx="1354031" cy="11242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105000"/>
                </a:moveTo>
                <a:cubicBezTo>
                  <a:pt x="40438" y="105000"/>
                  <a:pt x="37133" y="104594"/>
                  <a:pt x="33811" y="103794"/>
                </a:cubicBezTo>
                <a:cubicBezTo>
                  <a:pt x="33427" y="103700"/>
                  <a:pt x="33033" y="103655"/>
                  <a:pt x="32644" y="103655"/>
                </a:cubicBezTo>
                <a:cubicBezTo>
                  <a:pt x="31977" y="103655"/>
                  <a:pt x="31311" y="103788"/>
                  <a:pt x="30683" y="104050"/>
                </a:cubicBezTo>
                <a:lnTo>
                  <a:pt x="16427" y="110083"/>
                </a:lnTo>
                <a:lnTo>
                  <a:pt x="18694" y="101350"/>
                </a:lnTo>
                <a:cubicBezTo>
                  <a:pt x="19300" y="99038"/>
                  <a:pt x="18583" y="96555"/>
                  <a:pt x="16883" y="95044"/>
                </a:cubicBezTo>
                <a:cubicBezTo>
                  <a:pt x="9511" y="88477"/>
                  <a:pt x="5455" y="79766"/>
                  <a:pt x="5455" y="70500"/>
                </a:cubicBezTo>
                <a:cubicBezTo>
                  <a:pt x="5455" y="51477"/>
                  <a:pt x="22583" y="36000"/>
                  <a:pt x="43638" y="36000"/>
                </a:cubicBezTo>
                <a:cubicBezTo>
                  <a:pt x="64688" y="36000"/>
                  <a:pt x="81816" y="51477"/>
                  <a:pt x="81816" y="70500"/>
                </a:cubicBezTo>
                <a:cubicBezTo>
                  <a:pt x="81816" y="89522"/>
                  <a:pt x="64688" y="105000"/>
                  <a:pt x="43638" y="105000"/>
                </a:cubicBezTo>
                <a:moveTo>
                  <a:pt x="43638" y="30000"/>
                </a:moveTo>
                <a:cubicBezTo>
                  <a:pt x="19538" y="30000"/>
                  <a:pt x="0" y="48133"/>
                  <a:pt x="0" y="70500"/>
                </a:cubicBezTo>
                <a:cubicBezTo>
                  <a:pt x="0" y="81988"/>
                  <a:pt x="5177" y="92333"/>
                  <a:pt x="13455" y="99705"/>
                </a:cubicBezTo>
                <a:lnTo>
                  <a:pt x="8183" y="120000"/>
                </a:lnTo>
                <a:lnTo>
                  <a:pt x="32644" y="109655"/>
                </a:lnTo>
                <a:cubicBezTo>
                  <a:pt x="36161" y="110505"/>
                  <a:pt x="39827" y="111000"/>
                  <a:pt x="43638" y="111000"/>
                </a:cubicBezTo>
                <a:cubicBezTo>
                  <a:pt x="67733" y="111000"/>
                  <a:pt x="87272" y="92866"/>
                  <a:pt x="87272" y="70500"/>
                </a:cubicBezTo>
                <a:cubicBezTo>
                  <a:pt x="87272" y="48133"/>
                  <a:pt x="67733" y="30000"/>
                  <a:pt x="43638" y="30000"/>
                </a:cubicBezTo>
                <a:moveTo>
                  <a:pt x="120000" y="40500"/>
                </a:moveTo>
                <a:cubicBezTo>
                  <a:pt x="120000" y="18133"/>
                  <a:pt x="100466" y="0"/>
                  <a:pt x="76361" y="0"/>
                </a:cubicBezTo>
                <a:cubicBezTo>
                  <a:pt x="58366" y="0"/>
                  <a:pt x="42916" y="10116"/>
                  <a:pt x="36250" y="24566"/>
                </a:cubicBezTo>
                <a:cubicBezTo>
                  <a:pt x="38400" y="24261"/>
                  <a:pt x="40588" y="24066"/>
                  <a:pt x="42822" y="24033"/>
                </a:cubicBezTo>
                <a:cubicBezTo>
                  <a:pt x="49305" y="13300"/>
                  <a:pt x="61905" y="6000"/>
                  <a:pt x="76361" y="6000"/>
                </a:cubicBezTo>
                <a:cubicBezTo>
                  <a:pt x="97416" y="6000"/>
                  <a:pt x="114544" y="21477"/>
                  <a:pt x="114544" y="40500"/>
                </a:cubicBezTo>
                <a:cubicBezTo>
                  <a:pt x="114544" y="49766"/>
                  <a:pt x="110488" y="58477"/>
                  <a:pt x="103116" y="65038"/>
                </a:cubicBezTo>
                <a:cubicBezTo>
                  <a:pt x="101416" y="66555"/>
                  <a:pt x="100700" y="69044"/>
                  <a:pt x="101300" y="71350"/>
                </a:cubicBezTo>
                <a:lnTo>
                  <a:pt x="103572" y="80083"/>
                </a:lnTo>
                <a:lnTo>
                  <a:pt x="92294" y="75311"/>
                </a:lnTo>
                <a:cubicBezTo>
                  <a:pt x="92072" y="77344"/>
                  <a:pt x="91666" y="79322"/>
                  <a:pt x="91172" y="81266"/>
                </a:cubicBezTo>
                <a:lnTo>
                  <a:pt x="111816" y="90000"/>
                </a:lnTo>
                <a:lnTo>
                  <a:pt x="106544" y="69705"/>
                </a:lnTo>
                <a:cubicBezTo>
                  <a:pt x="114827" y="62333"/>
                  <a:pt x="120000" y="51988"/>
                  <a:pt x="120000" y="405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8" name="Shape 3753"/>
          <p:cNvSpPr/>
          <p:nvPr/>
        </p:nvSpPr>
        <p:spPr>
          <a:xfrm>
            <a:off x="19659672" y="8058091"/>
            <a:ext cx="1391301" cy="12869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grpSp>
        <p:nvGrpSpPr>
          <p:cNvPr id="45" name="Shape 54"/>
          <p:cNvGrpSpPr/>
          <p:nvPr/>
        </p:nvGrpSpPr>
        <p:grpSpPr>
          <a:xfrm>
            <a:off x="19540526" y="2467883"/>
            <a:ext cx="1307712" cy="888261"/>
            <a:chOff x="6188912" y="23939881"/>
            <a:chExt cx="1307712" cy="888261"/>
          </a:xfrm>
        </p:grpSpPr>
        <p:sp>
          <p:nvSpPr>
            <p:cNvPr id="74" name="Shape 55"/>
            <p:cNvSpPr/>
            <p:nvPr/>
          </p:nvSpPr>
          <p:spPr>
            <a:xfrm>
              <a:off x="6188912" y="23939881"/>
              <a:ext cx="1307712" cy="8882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37" y="28113"/>
                  </a:moveTo>
                  <a:lnTo>
                    <a:pt x="71948" y="0"/>
                  </a:lnTo>
                  <a:lnTo>
                    <a:pt x="48822" y="0"/>
                  </a:lnTo>
                  <a:lnTo>
                    <a:pt x="33533" y="28113"/>
                  </a:lnTo>
                  <a:lnTo>
                    <a:pt x="0" y="28113"/>
                  </a:lnTo>
                  <a:lnTo>
                    <a:pt x="0" y="119811"/>
                  </a:lnTo>
                  <a:lnTo>
                    <a:pt x="119871" y="119811"/>
                  </a:lnTo>
                  <a:lnTo>
                    <a:pt x="119871" y="28113"/>
                  </a:lnTo>
                  <a:lnTo>
                    <a:pt x="87237" y="28113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75" name="Shape 56"/>
            <p:cNvSpPr/>
            <p:nvPr/>
          </p:nvSpPr>
          <p:spPr>
            <a:xfrm>
              <a:off x="6682390" y="24316160"/>
              <a:ext cx="333096" cy="34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497" y="57813"/>
                  </a:moveTo>
                  <a:lnTo>
                    <a:pt x="119497" y="57813"/>
                  </a:lnTo>
                  <a:cubicBezTo>
                    <a:pt x="119497" y="29149"/>
                    <a:pt x="93389" y="0"/>
                    <a:pt x="59748" y="0"/>
                  </a:cubicBezTo>
                  <a:cubicBezTo>
                    <a:pt x="26108" y="0"/>
                    <a:pt x="0" y="29149"/>
                    <a:pt x="0" y="57813"/>
                  </a:cubicBezTo>
                  <a:cubicBezTo>
                    <a:pt x="0" y="90364"/>
                    <a:pt x="26108" y="119514"/>
                    <a:pt x="59748" y="119514"/>
                  </a:cubicBezTo>
                  <a:cubicBezTo>
                    <a:pt x="93389" y="119514"/>
                    <a:pt x="119497" y="90364"/>
                    <a:pt x="119497" y="57813"/>
                  </a:cubicBez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76" name="Shape 57"/>
            <p:cNvCxnSpPr/>
            <p:nvPr/>
          </p:nvCxnSpPr>
          <p:spPr>
            <a:xfrm>
              <a:off x="6355458" y="24149610"/>
              <a:ext cx="6171" cy="678532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Shape 58"/>
            <p:cNvSpPr/>
            <p:nvPr/>
          </p:nvSpPr>
          <p:spPr>
            <a:xfrm>
              <a:off x="7305400" y="24316160"/>
              <a:ext cx="6171" cy="61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78" name="Shape 59"/>
          <p:cNvGrpSpPr/>
          <p:nvPr/>
        </p:nvGrpSpPr>
        <p:grpSpPr>
          <a:xfrm>
            <a:off x="3306474" y="8057477"/>
            <a:ext cx="1283040" cy="1202855"/>
            <a:chOff x="8168414" y="12118985"/>
            <a:chExt cx="609403" cy="571317"/>
          </a:xfrm>
        </p:grpSpPr>
        <p:cxnSp>
          <p:nvCxnSpPr>
            <p:cNvPr id="79" name="Shape 60"/>
            <p:cNvCxnSpPr/>
            <p:nvPr/>
          </p:nvCxnSpPr>
          <p:spPr>
            <a:xfrm>
              <a:off x="8511204" y="12414900"/>
              <a:ext cx="49806" cy="49806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Shape 61"/>
            <p:cNvSpPr/>
            <p:nvPr/>
          </p:nvSpPr>
          <p:spPr>
            <a:xfrm>
              <a:off x="8528785" y="12435407"/>
              <a:ext cx="249033" cy="2548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8272"/>
                  </a:moveTo>
                  <a:lnTo>
                    <a:pt x="28877" y="0"/>
                  </a:lnTo>
                  <a:lnTo>
                    <a:pt x="119679" y="91413"/>
                  </a:lnTo>
                  <a:lnTo>
                    <a:pt x="91122" y="119685"/>
                  </a:lnTo>
                  <a:lnTo>
                    <a:pt x="0" y="28272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81" name="Shape 62"/>
            <p:cNvSpPr/>
            <p:nvPr/>
          </p:nvSpPr>
          <p:spPr>
            <a:xfrm>
              <a:off x="8206503" y="12118985"/>
              <a:ext cx="123052" cy="1201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245" y="119333"/>
                  </a:moveTo>
                  <a:lnTo>
                    <a:pt x="119358" y="59333"/>
                  </a:lnTo>
                  <a:lnTo>
                    <a:pt x="23743" y="0"/>
                  </a:lnTo>
                  <a:lnTo>
                    <a:pt x="0" y="19333"/>
                  </a:lnTo>
                  <a:lnTo>
                    <a:pt x="62245" y="119333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82" name="Shape 63"/>
            <p:cNvCxnSpPr/>
            <p:nvPr/>
          </p:nvCxnSpPr>
          <p:spPr>
            <a:xfrm rot="10800000">
              <a:off x="8300258" y="12203951"/>
              <a:ext cx="134771" cy="134771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Shape 64"/>
            <p:cNvSpPr/>
            <p:nvPr/>
          </p:nvSpPr>
          <p:spPr>
            <a:xfrm>
              <a:off x="8168414" y="12118986"/>
              <a:ext cx="562524" cy="5595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57" y="17914"/>
                  </a:moveTo>
                  <a:lnTo>
                    <a:pt x="119857" y="17914"/>
                  </a:lnTo>
                  <a:cubicBezTo>
                    <a:pt x="102816" y="26445"/>
                    <a:pt x="102816" y="26445"/>
                    <a:pt x="102816" y="26445"/>
                  </a:cubicBezTo>
                  <a:cubicBezTo>
                    <a:pt x="94295" y="16919"/>
                    <a:pt x="94295" y="16919"/>
                    <a:pt x="94295" y="16919"/>
                  </a:cubicBezTo>
                  <a:cubicBezTo>
                    <a:pt x="101822" y="0"/>
                    <a:pt x="101822" y="0"/>
                    <a:pt x="101822" y="0"/>
                  </a:cubicBezTo>
                  <a:lnTo>
                    <a:pt x="101822" y="0"/>
                  </a:lnTo>
                  <a:cubicBezTo>
                    <a:pt x="80520" y="0"/>
                    <a:pt x="75266" y="10521"/>
                    <a:pt x="75266" y="21184"/>
                  </a:cubicBezTo>
                  <a:cubicBezTo>
                    <a:pt x="75266" y="29715"/>
                    <a:pt x="75266" y="29715"/>
                    <a:pt x="75266" y="29715"/>
                  </a:cubicBezTo>
                  <a:cubicBezTo>
                    <a:pt x="3266" y="102938"/>
                    <a:pt x="3266" y="102938"/>
                    <a:pt x="3266" y="102938"/>
                  </a:cubicBezTo>
                  <a:cubicBezTo>
                    <a:pt x="0" y="115592"/>
                    <a:pt x="0" y="115592"/>
                    <a:pt x="0" y="115592"/>
                  </a:cubicBezTo>
                  <a:cubicBezTo>
                    <a:pt x="4260" y="119857"/>
                    <a:pt x="4260" y="119857"/>
                    <a:pt x="4260" y="119857"/>
                  </a:cubicBezTo>
                  <a:cubicBezTo>
                    <a:pt x="17041" y="116729"/>
                    <a:pt x="17041" y="116729"/>
                    <a:pt x="17041" y="116729"/>
                  </a:cubicBezTo>
                  <a:cubicBezTo>
                    <a:pt x="90177" y="44502"/>
                    <a:pt x="90177" y="44502"/>
                    <a:pt x="90177" y="44502"/>
                  </a:cubicBezTo>
                  <a:cubicBezTo>
                    <a:pt x="98556" y="44502"/>
                    <a:pt x="98556" y="44502"/>
                    <a:pt x="98556" y="44502"/>
                  </a:cubicBezTo>
                  <a:cubicBezTo>
                    <a:pt x="109207" y="44502"/>
                    <a:pt x="119857" y="39241"/>
                    <a:pt x="119857" y="17914"/>
                  </a:cubicBez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2107">
        <p14:warp dir="in"/>
      </p:transition>
    </mc:Choice>
    <mc:Fallback xmlns="">
      <p:transition spd="slow" advTm="121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831300" y="457200"/>
            <a:ext cx="1943100" cy="140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8291175" cy="13718381"/>
          </a:xfrm>
          <a:prstGeom prst="rect">
            <a:avLst/>
          </a:prstGeom>
        </p:spPr>
      </p:pic>
      <p:sp>
        <p:nvSpPr>
          <p:cNvPr id="1026" name="Shape 1026"/>
          <p:cNvSpPr/>
          <p:nvPr/>
        </p:nvSpPr>
        <p:spPr>
          <a:xfrm>
            <a:off x="-226083" y="-304803"/>
            <a:ext cx="24718033" cy="14020803"/>
          </a:xfrm>
          <a:prstGeom prst="rect">
            <a:avLst/>
          </a:prstGeom>
          <a:solidFill>
            <a:srgbClr val="0E0E0E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5178501" y="5881273"/>
            <a:ext cx="14020647" cy="2084079"/>
          </a:xfrm>
          <a:prstGeom prst="rect">
            <a:avLst/>
          </a:prstGeom>
          <a:noFill/>
          <a:ln w="1016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8" name="Shape 1028"/>
          <p:cNvSpPr txBox="1"/>
          <p:nvPr/>
        </p:nvSpPr>
        <p:spPr>
          <a:xfrm>
            <a:off x="5791932" y="6257833"/>
            <a:ext cx="1281152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7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I </a:t>
            </a:r>
            <a:r>
              <a:rPr lang="en-US" altLang="zh-CN" sz="7200" dirty="0"/>
              <a:t>   </a:t>
            </a:r>
            <a:r>
              <a:rPr lang="en-US" sz="7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INTORDUCTION</a:t>
            </a:r>
          </a:p>
        </p:txBody>
      </p:sp>
    </p:spTree>
    <p:extLst>
      <p:ext uri="{BB962C8B-B14F-4D97-AF65-F5344CB8AC3E}">
        <p14:creationId xmlns:p14="http://schemas.microsoft.com/office/powerpoint/2010/main" val="392147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9821078" y="4231135"/>
            <a:ext cx="4607311" cy="460851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4285800" y="4734408"/>
            <a:ext cx="3583671" cy="358460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6508181" y="4734408"/>
            <a:ext cx="3583671" cy="358460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321458" y="1390005"/>
            <a:ext cx="1376370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VIRTUAL IMAGE ROBOT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9023346" y="9298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4866221" y="2619585"/>
            <a:ext cx="1465834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Virtual robot is an anthropomorphic robot service that combines speech synthesis, lip synthesis, facial expression synthesis, body movement prediction and other artificial intelligence technologies. 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862771" y="10025535"/>
            <a:ext cx="4897151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2D virtual robot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Natural expression, difficult modeling, few application scenarios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20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759835" y="929327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2D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9806785" y="10025535"/>
            <a:ext cx="4897151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3D virtual robot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Natural expression, simple modeling and many application scenarios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9703849" y="929327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32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3D</a:t>
            </a:r>
            <a:endParaRPr lang="en-US" sz="32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15855895" y="10025535"/>
            <a:ext cx="4897149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2D virtual robot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en-US" altLang="zh-CN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Natural expression, difficult modeling, few application scenarios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5752957" y="929327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2D</a:t>
            </a:r>
          </a:p>
        </p:txBody>
      </p:sp>
      <p:sp>
        <p:nvSpPr>
          <p:cNvPr id="17" name="矩形 16"/>
          <p:cNvSpPr/>
          <p:nvPr/>
        </p:nvSpPr>
        <p:spPr>
          <a:xfrm>
            <a:off x="22740143" y="723901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20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246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31" grpId="0"/>
      <p:bldP spid="132" grpId="0"/>
      <p:bldP spid="133" grpId="0"/>
      <p:bldP spid="134" grpId="0"/>
      <p:bldP spid="135" grpId="0"/>
      <p:bldP spid="1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 txBox="1"/>
          <p:nvPr/>
        </p:nvSpPr>
        <p:spPr>
          <a:xfrm>
            <a:off x="12633935" y="7214078"/>
            <a:ext cx="4438236" cy="3830171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561" y="7860986"/>
            <a:ext cx="3633902" cy="2685050"/>
          </a:xfrm>
          <a:prstGeom prst="rect">
            <a:avLst/>
          </a:prstGeom>
        </p:spPr>
      </p:pic>
      <p:sp>
        <p:nvSpPr>
          <p:cNvPr id="1255" name="Shape 1255"/>
          <p:cNvSpPr txBox="1"/>
          <p:nvPr/>
        </p:nvSpPr>
        <p:spPr>
          <a:xfrm>
            <a:off x="2458336" y="6267408"/>
            <a:ext cx="4441135" cy="946669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lvl="0" algn="ctr">
              <a:buSzPct val="25000"/>
            </a:pPr>
            <a:r>
              <a:rPr lang="en-US" sz="2700" dirty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Virtual Anchor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2461234" y="7214078"/>
            <a:ext cx="4438236" cy="3830171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7" name="Shape 1257"/>
          <p:cNvSpPr txBox="1"/>
          <p:nvPr/>
        </p:nvSpPr>
        <p:spPr>
          <a:xfrm>
            <a:off x="7544686" y="6267408"/>
            <a:ext cx="4441135" cy="946669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lvl="0" algn="ctr">
              <a:buSzPct val="25000"/>
            </a:pPr>
            <a:r>
              <a:rPr lang="en-US" sz="2700" dirty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Online Education</a:t>
            </a:r>
          </a:p>
        </p:txBody>
      </p:sp>
      <p:sp>
        <p:nvSpPr>
          <p:cNvPr id="1258" name="Shape 1258"/>
          <p:cNvSpPr txBox="1"/>
          <p:nvPr/>
        </p:nvSpPr>
        <p:spPr>
          <a:xfrm>
            <a:off x="7547585" y="7214078"/>
            <a:ext cx="4438236" cy="3830171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.</a:t>
            </a:r>
          </a:p>
        </p:txBody>
      </p:sp>
      <p:sp>
        <p:nvSpPr>
          <p:cNvPr id="1259" name="Shape 1259"/>
          <p:cNvSpPr txBox="1"/>
          <p:nvPr/>
        </p:nvSpPr>
        <p:spPr>
          <a:xfrm>
            <a:off x="12631036" y="6267408"/>
            <a:ext cx="4441135" cy="946669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lvl="0" algn="ctr">
              <a:buSzPct val="25000"/>
            </a:pPr>
            <a:r>
              <a:rPr lang="en-US" sz="2700" dirty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Family Assistant</a:t>
            </a:r>
          </a:p>
        </p:txBody>
      </p:sp>
      <p:sp>
        <p:nvSpPr>
          <p:cNvPr id="1261" name="Shape 1261"/>
          <p:cNvSpPr txBox="1"/>
          <p:nvPr/>
        </p:nvSpPr>
        <p:spPr>
          <a:xfrm>
            <a:off x="17717387" y="6267408"/>
            <a:ext cx="4441135" cy="946669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lvl="0" algn="ctr">
              <a:buSzPct val="25000"/>
            </a:pPr>
            <a:r>
              <a:rPr lang="en-US" sz="2700" dirty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Customer Service</a:t>
            </a:r>
          </a:p>
        </p:txBody>
      </p:sp>
      <p:sp>
        <p:nvSpPr>
          <p:cNvPr id="1262" name="Shape 1262"/>
          <p:cNvSpPr txBox="1"/>
          <p:nvPr/>
        </p:nvSpPr>
        <p:spPr>
          <a:xfrm>
            <a:off x="17720284" y="7214078"/>
            <a:ext cx="4438236" cy="3830171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3" name="Shape 1263"/>
          <p:cNvSpPr txBox="1"/>
          <p:nvPr/>
        </p:nvSpPr>
        <p:spPr>
          <a:xfrm>
            <a:off x="2458325" y="3829935"/>
            <a:ext cx="4441200" cy="1853100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3800" dirty="0">
                <a:solidFill>
                  <a:schemeClr val="accen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7544677" y="3829935"/>
            <a:ext cx="4441200" cy="1853100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3800" dirty="0">
                <a:solidFill>
                  <a:schemeClr val="accen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)O</a:t>
            </a:r>
          </a:p>
        </p:txBody>
      </p:sp>
      <p:sp>
        <p:nvSpPr>
          <p:cNvPr id="1265" name="Shape 1265"/>
          <p:cNvSpPr txBox="1"/>
          <p:nvPr/>
        </p:nvSpPr>
        <p:spPr>
          <a:xfrm>
            <a:off x="12631031" y="3829935"/>
            <a:ext cx="4441200" cy="1853100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3800" dirty="0">
                <a:solidFill>
                  <a:schemeClr val="accent3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</a:t>
            </a:r>
          </a:p>
        </p:txBody>
      </p:sp>
      <p:sp>
        <p:nvSpPr>
          <p:cNvPr id="1266" name="Shape 1266"/>
          <p:cNvSpPr txBox="1"/>
          <p:nvPr/>
        </p:nvSpPr>
        <p:spPr>
          <a:xfrm>
            <a:off x="17717386" y="3829935"/>
            <a:ext cx="4441200" cy="1853100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3800" dirty="0">
                <a:solidFill>
                  <a:schemeClr val="accent4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6024104" y="1390005"/>
            <a:ext cx="1196892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6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APPLICATION SCENARIOS</a:t>
            </a:r>
          </a:p>
        </p:txBody>
      </p:sp>
      <p:sp>
        <p:nvSpPr>
          <p:cNvPr id="1268" name="Shape 1268"/>
          <p:cNvSpPr txBox="1"/>
          <p:nvPr/>
        </p:nvSpPr>
        <p:spPr>
          <a:xfrm>
            <a:off x="9516185" y="929867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pt-BR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  <a:p>
            <a:pPr lvl="0" algn="ctr"/>
            <a:endParaRPr lang="pt-BR" altLang="zh-CN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9" name="Shape 1269"/>
          <p:cNvSpPr txBox="1"/>
          <p:nvPr/>
        </p:nvSpPr>
        <p:spPr>
          <a:xfrm>
            <a:off x="4866221" y="2619585"/>
            <a:ext cx="1465834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18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Virtual image robots has a wide range of application scenarios , such as virtual anchor, online education, family assistant, customer service, and great commercial liquidity potential.</a:t>
            </a:r>
          </a:p>
        </p:txBody>
      </p:sp>
      <p:sp>
        <p:nvSpPr>
          <p:cNvPr id="22" name="矩形 21"/>
          <p:cNvSpPr/>
          <p:nvPr/>
        </p:nvSpPr>
        <p:spPr>
          <a:xfrm>
            <a:off x="13114561" y="7509047"/>
            <a:ext cx="3742046" cy="3245683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5641" y="7580670"/>
            <a:ext cx="3564625" cy="325816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8197347" y="7680462"/>
            <a:ext cx="3742046" cy="3245683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4" name="Picture 6" descr="âvirtual education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114" y="7507618"/>
            <a:ext cx="3391785" cy="339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8048186" y="7646042"/>
            <a:ext cx="3742046" cy="3245683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Shape 3806"/>
          <p:cNvSpPr/>
          <p:nvPr/>
        </p:nvSpPr>
        <p:spPr>
          <a:xfrm>
            <a:off x="3927042" y="8052626"/>
            <a:ext cx="1506622" cy="21613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740143" y="723901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29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339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PA-组合 70-41260"/>
          <p:cNvGrpSpPr/>
          <p:nvPr>
            <p:custDataLst>
              <p:tags r:id="rId1"/>
            </p:custDataLst>
          </p:nvPr>
        </p:nvGrpSpPr>
        <p:grpSpPr>
          <a:xfrm>
            <a:off x="4560159" y="5874021"/>
            <a:ext cx="1173722" cy="1923097"/>
            <a:chOff x="-7938" y="5099050"/>
            <a:chExt cx="977900" cy="1743076"/>
          </a:xfrm>
          <a:solidFill>
            <a:schemeClr val="bg1"/>
          </a:solidFill>
        </p:grpSpPr>
        <p:sp>
          <p:nvSpPr>
            <p:cNvPr id="33" name="PA-任意多边形 22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407988" y="5099050"/>
              <a:ext cx="373063" cy="373063"/>
            </a:xfrm>
            <a:custGeom>
              <a:avLst/>
              <a:gdLst>
                <a:gd name="T0" fmla="*/ 79 w 198"/>
                <a:gd name="T1" fmla="*/ 187 h 198"/>
                <a:gd name="T2" fmla="*/ 187 w 198"/>
                <a:gd name="T3" fmla="*/ 120 h 198"/>
                <a:gd name="T4" fmla="*/ 119 w 198"/>
                <a:gd name="T5" fmla="*/ 12 h 198"/>
                <a:gd name="T6" fmla="*/ 11 w 198"/>
                <a:gd name="T7" fmla="*/ 79 h 198"/>
                <a:gd name="T8" fmla="*/ 79 w 198"/>
                <a:gd name="T9" fmla="*/ 18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98">
                  <a:moveTo>
                    <a:pt x="79" y="187"/>
                  </a:moveTo>
                  <a:cubicBezTo>
                    <a:pt x="127" y="198"/>
                    <a:pt x="175" y="168"/>
                    <a:pt x="187" y="120"/>
                  </a:cubicBezTo>
                  <a:cubicBezTo>
                    <a:pt x="198" y="71"/>
                    <a:pt x="168" y="23"/>
                    <a:pt x="119" y="12"/>
                  </a:cubicBezTo>
                  <a:cubicBezTo>
                    <a:pt x="71" y="0"/>
                    <a:pt x="23" y="30"/>
                    <a:pt x="11" y="79"/>
                  </a:cubicBezTo>
                  <a:cubicBezTo>
                    <a:pt x="0" y="127"/>
                    <a:pt x="30" y="176"/>
                    <a:pt x="79" y="187"/>
                  </a:cubicBezTo>
                  <a:close/>
                </a:path>
              </a:pathLst>
            </a:custGeom>
            <a:grpFill/>
            <a:ln w="762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7497" tIns="33748" rIns="67497" bIns="33748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9952"/>
              <a:endParaRPr lang="zh-CN" altLang="en-US" sz="1329">
                <a:solidFill>
                  <a:schemeClr val="accent6"/>
                </a:solidFill>
                <a:latin typeface="Impact"/>
                <a:ea typeface="微软雅黑"/>
              </a:endParaRPr>
            </a:p>
          </p:txBody>
        </p:sp>
        <p:sp>
          <p:nvSpPr>
            <p:cNvPr id="34" name="PA-任意多边形 23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-7938" y="5233988"/>
              <a:ext cx="977900" cy="1608138"/>
            </a:xfrm>
            <a:custGeom>
              <a:avLst/>
              <a:gdLst>
                <a:gd name="T0" fmla="*/ 308 w 519"/>
                <a:gd name="T1" fmla="*/ 487 h 854"/>
                <a:gd name="T2" fmla="*/ 329 w 519"/>
                <a:gd name="T3" fmla="*/ 479 h 854"/>
                <a:gd name="T4" fmla="*/ 329 w 519"/>
                <a:gd name="T5" fmla="*/ 685 h 854"/>
                <a:gd name="T6" fmla="*/ 379 w 519"/>
                <a:gd name="T7" fmla="*/ 854 h 854"/>
                <a:gd name="T8" fmla="*/ 428 w 519"/>
                <a:gd name="T9" fmla="*/ 705 h 854"/>
                <a:gd name="T10" fmla="*/ 428 w 519"/>
                <a:gd name="T11" fmla="*/ 449 h 854"/>
                <a:gd name="T12" fmla="*/ 428 w 519"/>
                <a:gd name="T13" fmla="*/ 241 h 854"/>
                <a:gd name="T14" fmla="*/ 437 w 519"/>
                <a:gd name="T15" fmla="*/ 475 h 854"/>
                <a:gd name="T16" fmla="*/ 468 w 519"/>
                <a:gd name="T17" fmla="*/ 515 h 854"/>
                <a:gd name="T18" fmla="*/ 519 w 519"/>
                <a:gd name="T19" fmla="*/ 351 h 854"/>
                <a:gd name="T20" fmla="*/ 416 w 519"/>
                <a:gd name="T21" fmla="*/ 147 h 854"/>
                <a:gd name="T22" fmla="*/ 397 w 519"/>
                <a:gd name="T23" fmla="*/ 144 h 854"/>
                <a:gd name="T24" fmla="*/ 236 w 519"/>
                <a:gd name="T25" fmla="*/ 145 h 854"/>
                <a:gd name="T26" fmla="*/ 65 w 519"/>
                <a:gd name="T27" fmla="*/ 22 h 854"/>
                <a:gd name="T28" fmla="*/ 8 w 519"/>
                <a:gd name="T29" fmla="*/ 51 h 854"/>
                <a:gd name="T30" fmla="*/ 212 w 519"/>
                <a:gd name="T31" fmla="*/ 206 h 854"/>
                <a:gd name="T32" fmla="*/ 207 w 519"/>
                <a:gd name="T33" fmla="*/ 464 h 854"/>
                <a:gd name="T34" fmla="*/ 174 w 519"/>
                <a:gd name="T35" fmla="*/ 598 h 854"/>
                <a:gd name="T36" fmla="*/ 174 w 519"/>
                <a:gd name="T37" fmla="*/ 601 h 854"/>
                <a:gd name="T38" fmla="*/ 173 w 519"/>
                <a:gd name="T39" fmla="*/ 606 h 854"/>
                <a:gd name="T40" fmla="*/ 173 w 519"/>
                <a:gd name="T41" fmla="*/ 611 h 854"/>
                <a:gd name="T42" fmla="*/ 173 w 519"/>
                <a:gd name="T43" fmla="*/ 617 h 854"/>
                <a:gd name="T44" fmla="*/ 174 w 519"/>
                <a:gd name="T45" fmla="*/ 622 h 854"/>
                <a:gd name="T46" fmla="*/ 176 w 519"/>
                <a:gd name="T47" fmla="*/ 626 h 854"/>
                <a:gd name="T48" fmla="*/ 178 w 519"/>
                <a:gd name="T49" fmla="*/ 631 h 854"/>
                <a:gd name="T50" fmla="*/ 180 w 519"/>
                <a:gd name="T51" fmla="*/ 636 h 854"/>
                <a:gd name="T52" fmla="*/ 183 w 519"/>
                <a:gd name="T53" fmla="*/ 640 h 854"/>
                <a:gd name="T54" fmla="*/ 186 w 519"/>
                <a:gd name="T55" fmla="*/ 644 h 854"/>
                <a:gd name="T56" fmla="*/ 189 w 519"/>
                <a:gd name="T57" fmla="*/ 647 h 854"/>
                <a:gd name="T58" fmla="*/ 193 w 519"/>
                <a:gd name="T59" fmla="*/ 651 h 854"/>
                <a:gd name="T60" fmla="*/ 197 w 519"/>
                <a:gd name="T61" fmla="*/ 654 h 854"/>
                <a:gd name="T62" fmla="*/ 201 w 519"/>
                <a:gd name="T63" fmla="*/ 656 h 854"/>
                <a:gd name="T64" fmla="*/ 206 w 519"/>
                <a:gd name="T65" fmla="*/ 658 h 854"/>
                <a:gd name="T66" fmla="*/ 211 w 519"/>
                <a:gd name="T67" fmla="*/ 660 h 854"/>
                <a:gd name="T68" fmla="*/ 213 w 519"/>
                <a:gd name="T69" fmla="*/ 660 h 854"/>
                <a:gd name="T70" fmla="*/ 321 w 519"/>
                <a:gd name="T71" fmla="*/ 683 h 854"/>
                <a:gd name="T72" fmla="*/ 288 w 519"/>
                <a:gd name="T73" fmla="*/ 57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9" h="854">
                  <a:moveTo>
                    <a:pt x="288" y="570"/>
                  </a:moveTo>
                  <a:cubicBezTo>
                    <a:pt x="308" y="487"/>
                    <a:pt x="308" y="487"/>
                    <a:pt x="308" y="487"/>
                  </a:cubicBezTo>
                  <a:cubicBezTo>
                    <a:pt x="310" y="479"/>
                    <a:pt x="310" y="479"/>
                    <a:pt x="310" y="479"/>
                  </a:cubicBezTo>
                  <a:cubicBezTo>
                    <a:pt x="329" y="479"/>
                    <a:pt x="329" y="479"/>
                    <a:pt x="329" y="479"/>
                  </a:cubicBezTo>
                  <a:cubicBezTo>
                    <a:pt x="329" y="578"/>
                    <a:pt x="329" y="578"/>
                    <a:pt x="329" y="578"/>
                  </a:cubicBezTo>
                  <a:cubicBezTo>
                    <a:pt x="329" y="685"/>
                    <a:pt x="329" y="685"/>
                    <a:pt x="329" y="685"/>
                  </a:cubicBezTo>
                  <a:cubicBezTo>
                    <a:pt x="329" y="805"/>
                    <a:pt x="329" y="805"/>
                    <a:pt x="329" y="805"/>
                  </a:cubicBezTo>
                  <a:cubicBezTo>
                    <a:pt x="329" y="832"/>
                    <a:pt x="351" y="854"/>
                    <a:pt x="379" y="854"/>
                  </a:cubicBezTo>
                  <a:cubicBezTo>
                    <a:pt x="406" y="854"/>
                    <a:pt x="428" y="832"/>
                    <a:pt x="428" y="805"/>
                  </a:cubicBezTo>
                  <a:cubicBezTo>
                    <a:pt x="428" y="705"/>
                    <a:pt x="428" y="705"/>
                    <a:pt x="428" y="705"/>
                  </a:cubicBezTo>
                  <a:cubicBezTo>
                    <a:pt x="428" y="599"/>
                    <a:pt x="428" y="599"/>
                    <a:pt x="428" y="599"/>
                  </a:cubicBezTo>
                  <a:cubicBezTo>
                    <a:pt x="428" y="449"/>
                    <a:pt x="428" y="449"/>
                    <a:pt x="428" y="449"/>
                  </a:cubicBezTo>
                  <a:cubicBezTo>
                    <a:pt x="428" y="373"/>
                    <a:pt x="428" y="373"/>
                    <a:pt x="428" y="373"/>
                  </a:cubicBezTo>
                  <a:cubicBezTo>
                    <a:pt x="428" y="241"/>
                    <a:pt x="428" y="241"/>
                    <a:pt x="428" y="241"/>
                  </a:cubicBezTo>
                  <a:cubicBezTo>
                    <a:pt x="442" y="262"/>
                    <a:pt x="455" y="296"/>
                    <a:pt x="455" y="351"/>
                  </a:cubicBezTo>
                  <a:cubicBezTo>
                    <a:pt x="455" y="384"/>
                    <a:pt x="450" y="425"/>
                    <a:pt x="437" y="475"/>
                  </a:cubicBezTo>
                  <a:cubicBezTo>
                    <a:pt x="433" y="492"/>
                    <a:pt x="443" y="510"/>
                    <a:pt x="460" y="514"/>
                  </a:cubicBezTo>
                  <a:cubicBezTo>
                    <a:pt x="463" y="515"/>
                    <a:pt x="466" y="515"/>
                    <a:pt x="468" y="515"/>
                  </a:cubicBezTo>
                  <a:cubicBezTo>
                    <a:pt x="483" y="515"/>
                    <a:pt x="496" y="506"/>
                    <a:pt x="499" y="491"/>
                  </a:cubicBezTo>
                  <a:cubicBezTo>
                    <a:pt x="513" y="437"/>
                    <a:pt x="519" y="391"/>
                    <a:pt x="519" y="351"/>
                  </a:cubicBezTo>
                  <a:cubicBezTo>
                    <a:pt x="519" y="274"/>
                    <a:pt x="496" y="222"/>
                    <a:pt x="471" y="191"/>
                  </a:cubicBezTo>
                  <a:cubicBezTo>
                    <a:pt x="445" y="159"/>
                    <a:pt x="419" y="148"/>
                    <a:pt x="416" y="147"/>
                  </a:cubicBezTo>
                  <a:cubicBezTo>
                    <a:pt x="412" y="146"/>
                    <a:pt x="408" y="145"/>
                    <a:pt x="405" y="145"/>
                  </a:cubicBezTo>
                  <a:cubicBezTo>
                    <a:pt x="402" y="144"/>
                    <a:pt x="400" y="144"/>
                    <a:pt x="397" y="144"/>
                  </a:cubicBezTo>
                  <a:cubicBezTo>
                    <a:pt x="243" y="144"/>
                    <a:pt x="243" y="144"/>
                    <a:pt x="243" y="144"/>
                  </a:cubicBezTo>
                  <a:cubicBezTo>
                    <a:pt x="240" y="144"/>
                    <a:pt x="238" y="144"/>
                    <a:pt x="236" y="145"/>
                  </a:cubicBezTo>
                  <a:cubicBezTo>
                    <a:pt x="230" y="145"/>
                    <a:pt x="203" y="142"/>
                    <a:pt x="172" y="127"/>
                  </a:cubicBezTo>
                  <a:cubicBezTo>
                    <a:pt x="137" y="111"/>
                    <a:pt x="96" y="81"/>
                    <a:pt x="65" y="22"/>
                  </a:cubicBezTo>
                  <a:cubicBezTo>
                    <a:pt x="57" y="6"/>
                    <a:pt x="37" y="0"/>
                    <a:pt x="22" y="8"/>
                  </a:cubicBezTo>
                  <a:cubicBezTo>
                    <a:pt x="6" y="16"/>
                    <a:pt x="0" y="35"/>
                    <a:pt x="8" y="51"/>
                  </a:cubicBezTo>
                  <a:cubicBezTo>
                    <a:pt x="47" y="127"/>
                    <a:pt x="103" y="167"/>
                    <a:pt x="150" y="188"/>
                  </a:cubicBezTo>
                  <a:cubicBezTo>
                    <a:pt x="175" y="198"/>
                    <a:pt x="196" y="204"/>
                    <a:pt x="212" y="206"/>
                  </a:cubicBezTo>
                  <a:cubicBezTo>
                    <a:pt x="212" y="443"/>
                    <a:pt x="212" y="443"/>
                    <a:pt x="212" y="443"/>
                  </a:cubicBezTo>
                  <a:cubicBezTo>
                    <a:pt x="207" y="464"/>
                    <a:pt x="207" y="464"/>
                    <a:pt x="207" y="464"/>
                  </a:cubicBezTo>
                  <a:cubicBezTo>
                    <a:pt x="174" y="598"/>
                    <a:pt x="174" y="598"/>
                    <a:pt x="174" y="598"/>
                  </a:cubicBezTo>
                  <a:cubicBezTo>
                    <a:pt x="174" y="598"/>
                    <a:pt x="174" y="598"/>
                    <a:pt x="174" y="598"/>
                  </a:cubicBezTo>
                  <a:cubicBezTo>
                    <a:pt x="174" y="599"/>
                    <a:pt x="174" y="599"/>
                    <a:pt x="174" y="599"/>
                  </a:cubicBezTo>
                  <a:cubicBezTo>
                    <a:pt x="174" y="600"/>
                    <a:pt x="174" y="600"/>
                    <a:pt x="174" y="601"/>
                  </a:cubicBezTo>
                  <a:cubicBezTo>
                    <a:pt x="174" y="602"/>
                    <a:pt x="174" y="603"/>
                    <a:pt x="173" y="604"/>
                  </a:cubicBezTo>
                  <a:cubicBezTo>
                    <a:pt x="173" y="605"/>
                    <a:pt x="173" y="605"/>
                    <a:pt x="173" y="606"/>
                  </a:cubicBezTo>
                  <a:cubicBezTo>
                    <a:pt x="173" y="607"/>
                    <a:pt x="173" y="608"/>
                    <a:pt x="173" y="609"/>
                  </a:cubicBezTo>
                  <a:cubicBezTo>
                    <a:pt x="173" y="610"/>
                    <a:pt x="173" y="611"/>
                    <a:pt x="173" y="611"/>
                  </a:cubicBezTo>
                  <a:cubicBezTo>
                    <a:pt x="173" y="612"/>
                    <a:pt x="173" y="613"/>
                    <a:pt x="173" y="614"/>
                  </a:cubicBezTo>
                  <a:cubicBezTo>
                    <a:pt x="173" y="615"/>
                    <a:pt x="173" y="616"/>
                    <a:pt x="173" y="617"/>
                  </a:cubicBezTo>
                  <a:cubicBezTo>
                    <a:pt x="174" y="617"/>
                    <a:pt x="174" y="618"/>
                    <a:pt x="174" y="619"/>
                  </a:cubicBezTo>
                  <a:cubicBezTo>
                    <a:pt x="174" y="620"/>
                    <a:pt x="174" y="621"/>
                    <a:pt x="174" y="622"/>
                  </a:cubicBezTo>
                  <a:cubicBezTo>
                    <a:pt x="175" y="622"/>
                    <a:pt x="175" y="623"/>
                    <a:pt x="175" y="624"/>
                  </a:cubicBezTo>
                  <a:cubicBezTo>
                    <a:pt x="175" y="625"/>
                    <a:pt x="175" y="626"/>
                    <a:pt x="176" y="626"/>
                  </a:cubicBezTo>
                  <a:cubicBezTo>
                    <a:pt x="176" y="627"/>
                    <a:pt x="176" y="628"/>
                    <a:pt x="177" y="629"/>
                  </a:cubicBezTo>
                  <a:cubicBezTo>
                    <a:pt x="177" y="629"/>
                    <a:pt x="177" y="630"/>
                    <a:pt x="178" y="631"/>
                  </a:cubicBezTo>
                  <a:cubicBezTo>
                    <a:pt x="178" y="632"/>
                    <a:pt x="178" y="633"/>
                    <a:pt x="179" y="633"/>
                  </a:cubicBezTo>
                  <a:cubicBezTo>
                    <a:pt x="179" y="634"/>
                    <a:pt x="179" y="635"/>
                    <a:pt x="180" y="636"/>
                  </a:cubicBezTo>
                  <a:cubicBezTo>
                    <a:pt x="180" y="636"/>
                    <a:pt x="181" y="637"/>
                    <a:pt x="181" y="638"/>
                  </a:cubicBezTo>
                  <a:cubicBezTo>
                    <a:pt x="182" y="638"/>
                    <a:pt x="182" y="639"/>
                    <a:pt x="183" y="640"/>
                  </a:cubicBezTo>
                  <a:cubicBezTo>
                    <a:pt x="183" y="640"/>
                    <a:pt x="183" y="641"/>
                    <a:pt x="184" y="642"/>
                  </a:cubicBezTo>
                  <a:cubicBezTo>
                    <a:pt x="184" y="642"/>
                    <a:pt x="185" y="643"/>
                    <a:pt x="186" y="644"/>
                  </a:cubicBezTo>
                  <a:cubicBezTo>
                    <a:pt x="186" y="644"/>
                    <a:pt x="187" y="645"/>
                    <a:pt x="187" y="645"/>
                  </a:cubicBezTo>
                  <a:cubicBezTo>
                    <a:pt x="188" y="646"/>
                    <a:pt x="188" y="647"/>
                    <a:pt x="189" y="647"/>
                  </a:cubicBezTo>
                  <a:cubicBezTo>
                    <a:pt x="190" y="648"/>
                    <a:pt x="190" y="648"/>
                    <a:pt x="191" y="649"/>
                  </a:cubicBezTo>
                  <a:cubicBezTo>
                    <a:pt x="191" y="650"/>
                    <a:pt x="192" y="650"/>
                    <a:pt x="193" y="651"/>
                  </a:cubicBezTo>
                  <a:cubicBezTo>
                    <a:pt x="193" y="651"/>
                    <a:pt x="194" y="652"/>
                    <a:pt x="195" y="652"/>
                  </a:cubicBezTo>
                  <a:cubicBezTo>
                    <a:pt x="195" y="653"/>
                    <a:pt x="196" y="653"/>
                    <a:pt x="197" y="654"/>
                  </a:cubicBezTo>
                  <a:cubicBezTo>
                    <a:pt x="198" y="654"/>
                    <a:pt x="198" y="654"/>
                    <a:pt x="199" y="655"/>
                  </a:cubicBezTo>
                  <a:cubicBezTo>
                    <a:pt x="200" y="655"/>
                    <a:pt x="201" y="656"/>
                    <a:pt x="201" y="656"/>
                  </a:cubicBezTo>
                  <a:cubicBezTo>
                    <a:pt x="202" y="656"/>
                    <a:pt x="203" y="657"/>
                    <a:pt x="204" y="657"/>
                  </a:cubicBezTo>
                  <a:cubicBezTo>
                    <a:pt x="204" y="658"/>
                    <a:pt x="205" y="658"/>
                    <a:pt x="206" y="658"/>
                  </a:cubicBezTo>
                  <a:cubicBezTo>
                    <a:pt x="207" y="659"/>
                    <a:pt x="208" y="659"/>
                    <a:pt x="208" y="659"/>
                  </a:cubicBezTo>
                  <a:cubicBezTo>
                    <a:pt x="209" y="659"/>
                    <a:pt x="210" y="660"/>
                    <a:pt x="211" y="660"/>
                  </a:cubicBezTo>
                  <a:cubicBezTo>
                    <a:pt x="212" y="660"/>
                    <a:pt x="212" y="660"/>
                    <a:pt x="213" y="660"/>
                  </a:cubicBezTo>
                  <a:cubicBezTo>
                    <a:pt x="213" y="660"/>
                    <a:pt x="213" y="660"/>
                    <a:pt x="213" y="660"/>
                  </a:cubicBezTo>
                  <a:cubicBezTo>
                    <a:pt x="214" y="661"/>
                    <a:pt x="214" y="661"/>
                    <a:pt x="214" y="661"/>
                  </a:cubicBezTo>
                  <a:cubicBezTo>
                    <a:pt x="321" y="683"/>
                    <a:pt x="321" y="683"/>
                    <a:pt x="321" y="683"/>
                  </a:cubicBezTo>
                  <a:cubicBezTo>
                    <a:pt x="321" y="577"/>
                    <a:pt x="321" y="577"/>
                    <a:pt x="321" y="577"/>
                  </a:cubicBezTo>
                  <a:lnTo>
                    <a:pt x="288" y="570"/>
                  </a:lnTo>
                  <a:close/>
                </a:path>
              </a:pathLst>
            </a:custGeom>
            <a:grpFill/>
            <a:ln w="762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7497" tIns="33748" rIns="67497" bIns="33748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9952"/>
              <a:endParaRPr lang="zh-CN" altLang="en-US" sz="1329">
                <a:solidFill>
                  <a:schemeClr val="accent6"/>
                </a:solidFill>
                <a:latin typeface="Impact"/>
                <a:ea typeface="微软雅黑"/>
              </a:endParaRPr>
            </a:p>
          </p:txBody>
        </p:sp>
        <p:sp>
          <p:nvSpPr>
            <p:cNvPr id="35" name="PA-任意多边形 24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812800" y="6365875"/>
              <a:ext cx="107950" cy="198438"/>
            </a:xfrm>
            <a:custGeom>
              <a:avLst/>
              <a:gdLst>
                <a:gd name="T0" fmla="*/ 0 w 57"/>
                <a:gd name="T1" fmla="*/ 105 h 105"/>
                <a:gd name="T2" fmla="*/ 51 w 57"/>
                <a:gd name="T3" fmla="*/ 63 h 105"/>
                <a:gd name="T4" fmla="*/ 11 w 57"/>
                <a:gd name="T5" fmla="*/ 2 h 105"/>
                <a:gd name="T6" fmla="*/ 0 w 57"/>
                <a:gd name="T7" fmla="*/ 0 h 105"/>
                <a:gd name="T8" fmla="*/ 0 w 57"/>
                <a:gd name="T9" fmla="*/ 105 h 105"/>
                <a:gd name="T10" fmla="*/ 0 w 57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05">
                  <a:moveTo>
                    <a:pt x="0" y="105"/>
                  </a:moveTo>
                  <a:cubicBezTo>
                    <a:pt x="25" y="105"/>
                    <a:pt x="46" y="88"/>
                    <a:pt x="51" y="63"/>
                  </a:cubicBezTo>
                  <a:cubicBezTo>
                    <a:pt x="57" y="35"/>
                    <a:pt x="39" y="8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lose/>
                </a:path>
              </a:pathLst>
            </a:custGeom>
            <a:grpFill/>
            <a:ln w="762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7497" tIns="33748" rIns="67497" bIns="33748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9952"/>
              <a:endParaRPr lang="zh-CN" altLang="en-US" sz="1329">
                <a:solidFill>
                  <a:schemeClr val="accent6"/>
                </a:solidFill>
                <a:latin typeface="Impact"/>
                <a:ea typeface="微软雅黑"/>
              </a:endParaRPr>
            </a:p>
          </p:txBody>
        </p:sp>
      </p:grpSp>
      <p:sp>
        <p:nvSpPr>
          <p:cNvPr id="589" name="Shape 589"/>
          <p:cNvSpPr txBox="1"/>
          <p:nvPr/>
        </p:nvSpPr>
        <p:spPr>
          <a:xfrm>
            <a:off x="6309682" y="2606093"/>
            <a:ext cx="11919320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TECHNICAL DIFFICULTIES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9547715" y="2116458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4897753" y="3806176"/>
            <a:ext cx="14658342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18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Virtual Image Robot is an advanced technology and has a wide range of business scenarios, but there are still many difficulties in lip fitting and interactive management.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2988260" y="10583878"/>
            <a:ext cx="4796139" cy="9500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Make action and voice 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more harmonious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3981760" y="8281690"/>
            <a:ext cx="2759090" cy="16619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10%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3016316" y="9860764"/>
            <a:ext cx="4671471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ACTION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9868150" y="10583878"/>
            <a:ext cx="4796139" cy="9500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Make lips smoother and 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more authentic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10613985" y="8281690"/>
            <a:ext cx="3254416" cy="16619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60%</a:t>
            </a:r>
          </a:p>
        </p:txBody>
      </p:sp>
      <p:sp>
        <p:nvSpPr>
          <p:cNvPr id="600" name="Shape 600"/>
          <p:cNvSpPr txBox="1"/>
          <p:nvPr/>
        </p:nvSpPr>
        <p:spPr>
          <a:xfrm>
            <a:off x="10812804" y="9860764"/>
            <a:ext cx="2956259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3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LIP FITTING</a:t>
            </a:r>
            <a:endParaRPr lang="en-US" sz="3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01" name="Shape 601"/>
          <p:cNvSpPr txBox="1"/>
          <p:nvPr/>
        </p:nvSpPr>
        <p:spPr>
          <a:xfrm>
            <a:off x="16679546" y="10583878"/>
            <a:ext cx="4796139" cy="9500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Make dialogue smarter and </a:t>
            </a:r>
          </a:p>
          <a:p>
            <a:pPr lvl="0" algn="ctr">
              <a:lnSpc>
                <a:spcPct val="150000"/>
              </a:lnSpc>
              <a:buSzPct val="25000"/>
            </a:pPr>
            <a:r>
              <a:rPr lang="en-US" sz="20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more accurate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17637904" y="8281690"/>
            <a:ext cx="2980337" cy="16619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30%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17465944" y="9860764"/>
            <a:ext cx="344726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32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INTERACTION</a:t>
            </a:r>
          </a:p>
        </p:txBody>
      </p:sp>
      <p:grpSp>
        <p:nvGrpSpPr>
          <p:cNvPr id="20" name="PA-595-595242-Lip-385631">
            <a:extLst>
              <a:ext uri="{FF2B5EF4-FFF2-40B4-BE49-F238E27FC236}">
                <a16:creationId xmlns:a16="http://schemas.microsoft.com/office/drawing/2014/main" id="{E4E693B0-7EA7-4B0E-9669-778927075D3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122087" y="6345749"/>
            <a:ext cx="2133470" cy="979643"/>
            <a:chOff x="21333768" y="541240"/>
            <a:chExt cx="1526977" cy="631031"/>
          </a:xfrm>
          <a:solidFill>
            <a:schemeClr val="bg2"/>
          </a:solidFill>
        </p:grpSpPr>
        <p:sp>
          <p:nvSpPr>
            <p:cNvPr id="21" name="PA-任意多边形: 形状 653">
              <a:extLst>
                <a:ext uri="{FF2B5EF4-FFF2-40B4-BE49-F238E27FC236}">
                  <a16:creationId xmlns:a16="http://schemas.microsoft.com/office/drawing/2014/main" id="{93B0E26A-B669-4F82-82F2-9D6639E9A86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2265250" y="625517"/>
              <a:ext cx="86320" cy="56555"/>
            </a:xfrm>
            <a:custGeom>
              <a:avLst/>
              <a:gdLst>
                <a:gd name="connsiteX0" fmla="*/ 2232 w 86320"/>
                <a:gd name="connsiteY0" fmla="*/ 13039 h 56554"/>
                <a:gd name="connsiteX1" fmla="*/ 14564 w 86320"/>
                <a:gd name="connsiteY1" fmla="*/ 55952 h 56554"/>
                <a:gd name="connsiteX2" fmla="*/ 84147 w 86320"/>
                <a:gd name="connsiteY2" fmla="*/ 46942 h 56554"/>
                <a:gd name="connsiteX3" fmla="*/ 85160 w 86320"/>
                <a:gd name="connsiteY3" fmla="*/ 2305 h 56554"/>
                <a:gd name="connsiteX4" fmla="*/ 2232 w 86320"/>
                <a:gd name="connsiteY4" fmla="*/ 13039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20" h="56554">
                  <a:moveTo>
                    <a:pt x="2232" y="13039"/>
                  </a:moveTo>
                  <a:lnTo>
                    <a:pt x="14564" y="55952"/>
                  </a:lnTo>
                  <a:cubicBezTo>
                    <a:pt x="37219" y="49442"/>
                    <a:pt x="60627" y="46412"/>
                    <a:pt x="84147" y="46942"/>
                  </a:cubicBezTo>
                  <a:lnTo>
                    <a:pt x="85160" y="2305"/>
                  </a:lnTo>
                  <a:cubicBezTo>
                    <a:pt x="57111" y="1662"/>
                    <a:pt x="29224" y="5282"/>
                    <a:pt x="2232" y="130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PA-任意多边形: 形状 654">
              <a:extLst>
                <a:ext uri="{FF2B5EF4-FFF2-40B4-BE49-F238E27FC236}">
                  <a16:creationId xmlns:a16="http://schemas.microsoft.com/office/drawing/2014/main" id="{861B2C6B-5A7F-4523-B0F7-84457057A8A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2392778" y="632183"/>
              <a:ext cx="258961" cy="142875"/>
            </a:xfrm>
            <a:custGeom>
              <a:avLst/>
              <a:gdLst>
                <a:gd name="connsiteX0" fmla="*/ 11909 w 258960"/>
                <a:gd name="connsiteY0" fmla="*/ 2232 h 142875"/>
                <a:gd name="connsiteX1" fmla="*/ 2232 w 258960"/>
                <a:gd name="connsiteY1" fmla="*/ 45821 h 142875"/>
                <a:gd name="connsiteX2" fmla="*/ 233970 w 258960"/>
                <a:gd name="connsiteY2" fmla="*/ 142628 h 142875"/>
                <a:gd name="connsiteX3" fmla="*/ 258175 w 258960"/>
                <a:gd name="connsiteY3" fmla="*/ 105108 h 142875"/>
                <a:gd name="connsiteX4" fmla="*/ 11909 w 258960"/>
                <a:gd name="connsiteY4" fmla="*/ 223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960" h="142875">
                  <a:moveTo>
                    <a:pt x="11909" y="2232"/>
                  </a:moveTo>
                  <a:lnTo>
                    <a:pt x="2232" y="45821"/>
                  </a:lnTo>
                  <a:cubicBezTo>
                    <a:pt x="84871" y="64169"/>
                    <a:pt x="162839" y="96738"/>
                    <a:pt x="233970" y="142628"/>
                  </a:cubicBezTo>
                  <a:lnTo>
                    <a:pt x="258175" y="105108"/>
                  </a:lnTo>
                  <a:cubicBezTo>
                    <a:pt x="182582" y="56343"/>
                    <a:pt x="99727" y="21729"/>
                    <a:pt x="11909" y="22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PA-任意多边形: 形状 655">
              <a:extLst>
                <a:ext uri="{FF2B5EF4-FFF2-40B4-BE49-F238E27FC236}">
                  <a16:creationId xmlns:a16="http://schemas.microsoft.com/office/drawing/2014/main" id="{320CCD5B-1512-4AF8-A395-49F27A7131B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1563874" y="727046"/>
              <a:ext cx="273844" cy="56555"/>
            </a:xfrm>
            <a:custGeom>
              <a:avLst/>
              <a:gdLst>
                <a:gd name="connsiteX0" fmla="*/ 272885 w 273843"/>
                <a:gd name="connsiteY0" fmla="*/ 2232 h 56554"/>
                <a:gd name="connsiteX1" fmla="*/ 129052 w 273843"/>
                <a:gd name="connsiteY1" fmla="*/ 6307 h 56554"/>
                <a:gd name="connsiteX2" fmla="*/ 2232 w 273843"/>
                <a:gd name="connsiteY2" fmla="*/ 10224 h 56554"/>
                <a:gd name="connsiteX3" fmla="*/ 2715 w 273843"/>
                <a:gd name="connsiteY3" fmla="*/ 54870 h 56554"/>
                <a:gd name="connsiteX4" fmla="*/ 130874 w 273843"/>
                <a:gd name="connsiteY4" fmla="*/ 50917 h 56554"/>
                <a:gd name="connsiteX5" fmla="*/ 273034 w 273843"/>
                <a:gd name="connsiteY5" fmla="*/ 46881 h 56554"/>
                <a:gd name="connsiteX6" fmla="*/ 272885 w 273843"/>
                <a:gd name="connsiteY6" fmla="*/ 2232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843" h="56554">
                  <a:moveTo>
                    <a:pt x="272885" y="2232"/>
                  </a:moveTo>
                  <a:cubicBezTo>
                    <a:pt x="224924" y="2390"/>
                    <a:pt x="176186" y="4382"/>
                    <a:pt x="129052" y="6307"/>
                  </a:cubicBezTo>
                  <a:cubicBezTo>
                    <a:pt x="87341" y="8010"/>
                    <a:pt x="44211" y="9772"/>
                    <a:pt x="2232" y="10224"/>
                  </a:cubicBezTo>
                  <a:lnTo>
                    <a:pt x="2715" y="54870"/>
                  </a:lnTo>
                  <a:cubicBezTo>
                    <a:pt x="45363" y="54412"/>
                    <a:pt x="88836" y="52635"/>
                    <a:pt x="130874" y="50917"/>
                  </a:cubicBezTo>
                  <a:cubicBezTo>
                    <a:pt x="177597" y="49009"/>
                    <a:pt x="225909" y="47036"/>
                    <a:pt x="273034" y="46881"/>
                  </a:cubicBezTo>
                  <a:lnTo>
                    <a:pt x="272885" y="22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PA-任意多边形: 形状 656">
              <a:extLst>
                <a:ext uri="{FF2B5EF4-FFF2-40B4-BE49-F238E27FC236}">
                  <a16:creationId xmlns:a16="http://schemas.microsoft.com/office/drawing/2014/main" id="{3E44E475-82BC-4F5B-BB49-0CCA63E47C7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1609436" y="895267"/>
              <a:ext cx="327422" cy="154781"/>
            </a:xfrm>
            <a:custGeom>
              <a:avLst/>
              <a:gdLst>
                <a:gd name="connsiteX0" fmla="*/ 190161 w 327421"/>
                <a:gd name="connsiteY0" fmla="*/ 76652 h 154781"/>
                <a:gd name="connsiteX1" fmla="*/ 186553 w 327421"/>
                <a:gd name="connsiteY1" fmla="*/ 75497 h 154781"/>
                <a:gd name="connsiteX2" fmla="*/ 25286 w 327421"/>
                <a:gd name="connsiteY2" fmla="*/ 2232 h 154781"/>
                <a:gd name="connsiteX3" fmla="*/ 2232 w 327421"/>
                <a:gd name="connsiteY3" fmla="*/ 40469 h 154781"/>
                <a:gd name="connsiteX4" fmla="*/ 172926 w 327421"/>
                <a:gd name="connsiteY4" fmla="*/ 118015 h 154781"/>
                <a:gd name="connsiteX5" fmla="*/ 176531 w 327421"/>
                <a:gd name="connsiteY5" fmla="*/ 119170 h 154781"/>
                <a:gd name="connsiteX6" fmla="*/ 318382 w 327421"/>
                <a:gd name="connsiteY6" fmla="*/ 154433 h 154781"/>
                <a:gd name="connsiteX7" fmla="*/ 326246 w 327421"/>
                <a:gd name="connsiteY7" fmla="*/ 110481 h 154781"/>
                <a:gd name="connsiteX8" fmla="*/ 190161 w 327421"/>
                <a:gd name="connsiteY8" fmla="*/ 76652 h 15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421" h="154781">
                  <a:moveTo>
                    <a:pt x="190161" y="76652"/>
                  </a:moveTo>
                  <a:lnTo>
                    <a:pt x="186553" y="75497"/>
                  </a:lnTo>
                  <a:cubicBezTo>
                    <a:pt x="130210" y="57430"/>
                    <a:pt x="75953" y="32781"/>
                    <a:pt x="25286" y="2232"/>
                  </a:cubicBezTo>
                  <a:lnTo>
                    <a:pt x="2232" y="40469"/>
                  </a:lnTo>
                  <a:cubicBezTo>
                    <a:pt x="55858" y="72801"/>
                    <a:pt x="113288" y="98890"/>
                    <a:pt x="172926" y="118015"/>
                  </a:cubicBezTo>
                  <a:lnTo>
                    <a:pt x="176531" y="119170"/>
                  </a:lnTo>
                  <a:cubicBezTo>
                    <a:pt x="222802" y="134008"/>
                    <a:pt x="270528" y="145872"/>
                    <a:pt x="318382" y="154433"/>
                  </a:cubicBezTo>
                  <a:lnTo>
                    <a:pt x="326246" y="110481"/>
                  </a:lnTo>
                  <a:cubicBezTo>
                    <a:pt x="280339" y="102269"/>
                    <a:pt x="234553" y="90886"/>
                    <a:pt x="190161" y="766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PA-任意多边形: 形状 657">
              <a:extLst>
                <a:ext uri="{FF2B5EF4-FFF2-40B4-BE49-F238E27FC236}">
                  <a16:creationId xmlns:a16="http://schemas.microsoft.com/office/drawing/2014/main" id="{23EE173C-F377-4189-9A2B-7AA2E7367CC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2554349" y="896302"/>
              <a:ext cx="80367" cy="74414"/>
            </a:xfrm>
            <a:custGeom>
              <a:avLst/>
              <a:gdLst>
                <a:gd name="connsiteX0" fmla="*/ 52411 w 80367"/>
                <a:gd name="connsiteY0" fmla="*/ 2232 h 74414"/>
                <a:gd name="connsiteX1" fmla="*/ 2232 w 80367"/>
                <a:gd name="connsiteY1" fmla="*/ 35662 h 74414"/>
                <a:gd name="connsiteX2" fmla="*/ 25503 w 80367"/>
                <a:gd name="connsiteY2" fmla="*/ 73768 h 74414"/>
                <a:gd name="connsiteX3" fmla="*/ 78611 w 80367"/>
                <a:gd name="connsiteY3" fmla="*/ 38386 h 74414"/>
                <a:gd name="connsiteX4" fmla="*/ 52411 w 80367"/>
                <a:gd name="connsiteY4" fmla="*/ 2232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67" h="74414">
                  <a:moveTo>
                    <a:pt x="52411" y="2232"/>
                  </a:moveTo>
                  <a:cubicBezTo>
                    <a:pt x="36201" y="13981"/>
                    <a:pt x="19318" y="25229"/>
                    <a:pt x="2232" y="35662"/>
                  </a:cubicBezTo>
                  <a:lnTo>
                    <a:pt x="25503" y="73768"/>
                  </a:lnTo>
                  <a:cubicBezTo>
                    <a:pt x="43583" y="62725"/>
                    <a:pt x="61451" y="50822"/>
                    <a:pt x="78611" y="38386"/>
                  </a:cubicBezTo>
                  <a:lnTo>
                    <a:pt x="52411" y="22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PA-任意多边形: 形状 658">
              <a:extLst>
                <a:ext uri="{FF2B5EF4-FFF2-40B4-BE49-F238E27FC236}">
                  <a16:creationId xmlns:a16="http://schemas.microsoft.com/office/drawing/2014/main" id="{2C09080E-D83B-4A07-BAFE-EFDB066E5A8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2257008" y="947154"/>
              <a:ext cx="291703" cy="139898"/>
            </a:xfrm>
            <a:custGeom>
              <a:avLst/>
              <a:gdLst>
                <a:gd name="connsiteX0" fmla="*/ 269531 w 291703"/>
                <a:gd name="connsiteY0" fmla="*/ 2232 h 139898"/>
                <a:gd name="connsiteX1" fmla="*/ 134609 w 291703"/>
                <a:gd name="connsiteY1" fmla="*/ 60320 h 139898"/>
                <a:gd name="connsiteX2" fmla="*/ 130998 w 291703"/>
                <a:gd name="connsiteY2" fmla="*/ 61478 h 139898"/>
                <a:gd name="connsiteX3" fmla="*/ 2232 w 291703"/>
                <a:gd name="connsiteY3" fmla="*/ 93970 h 139898"/>
                <a:gd name="connsiteX4" fmla="*/ 10403 w 291703"/>
                <a:gd name="connsiteY4" fmla="*/ 137865 h 139898"/>
                <a:gd name="connsiteX5" fmla="*/ 144631 w 291703"/>
                <a:gd name="connsiteY5" fmla="*/ 103995 h 139898"/>
                <a:gd name="connsiteX6" fmla="*/ 148242 w 291703"/>
                <a:gd name="connsiteY6" fmla="*/ 102837 h 139898"/>
                <a:gd name="connsiteX7" fmla="*/ 291048 w 291703"/>
                <a:gd name="connsiteY7" fmla="*/ 41356 h 139898"/>
                <a:gd name="connsiteX8" fmla="*/ 269531 w 291703"/>
                <a:gd name="connsiteY8" fmla="*/ 2232 h 13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703" h="139898">
                  <a:moveTo>
                    <a:pt x="269531" y="2232"/>
                  </a:moveTo>
                  <a:cubicBezTo>
                    <a:pt x="226632" y="25825"/>
                    <a:pt x="181237" y="45369"/>
                    <a:pt x="134609" y="60320"/>
                  </a:cubicBezTo>
                  <a:lnTo>
                    <a:pt x="130998" y="61478"/>
                  </a:lnTo>
                  <a:cubicBezTo>
                    <a:pt x="88955" y="74959"/>
                    <a:pt x="45631" y="85892"/>
                    <a:pt x="2232" y="93970"/>
                  </a:cubicBezTo>
                  <a:lnTo>
                    <a:pt x="10403" y="137865"/>
                  </a:lnTo>
                  <a:cubicBezTo>
                    <a:pt x="55644" y="129442"/>
                    <a:pt x="100804" y="118047"/>
                    <a:pt x="144631" y="103995"/>
                  </a:cubicBezTo>
                  <a:lnTo>
                    <a:pt x="148242" y="102837"/>
                  </a:lnTo>
                  <a:cubicBezTo>
                    <a:pt x="197599" y="87011"/>
                    <a:pt x="245644" y="66327"/>
                    <a:pt x="291048" y="41356"/>
                  </a:cubicBezTo>
                  <a:lnTo>
                    <a:pt x="269531" y="22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PA-任意多边形: 形状 659">
              <a:extLst>
                <a:ext uri="{FF2B5EF4-FFF2-40B4-BE49-F238E27FC236}">
                  <a16:creationId xmlns:a16="http://schemas.microsoft.com/office/drawing/2014/main" id="{B416A54B-BE25-4499-9351-00E80B9EBBD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1333768" y="541240"/>
              <a:ext cx="1526977" cy="631031"/>
            </a:xfrm>
            <a:custGeom>
              <a:avLst/>
              <a:gdLst>
                <a:gd name="connsiteX0" fmla="*/ 1504727 w 1526976"/>
                <a:gd name="connsiteY0" fmla="*/ 283678 h 631031"/>
                <a:gd name="connsiteX1" fmla="*/ 1070917 w 1526976"/>
                <a:gd name="connsiteY1" fmla="*/ 8885 h 631031"/>
                <a:gd name="connsiteX2" fmla="*/ 872359 w 1526976"/>
                <a:gd name="connsiteY2" fmla="*/ 38925 h 631031"/>
                <a:gd name="connsiteX3" fmla="*/ 766132 w 1526976"/>
                <a:gd name="connsiteY3" fmla="*/ 146998 h 631031"/>
                <a:gd name="connsiteX4" fmla="*/ 659904 w 1526976"/>
                <a:gd name="connsiteY4" fmla="*/ 38925 h 631031"/>
                <a:gd name="connsiteX5" fmla="*/ 461343 w 1526976"/>
                <a:gd name="connsiteY5" fmla="*/ 8885 h 631031"/>
                <a:gd name="connsiteX6" fmla="*/ 27536 w 1526976"/>
                <a:gd name="connsiteY6" fmla="*/ 283678 h 631031"/>
                <a:gd name="connsiteX7" fmla="*/ 2232 w 1526976"/>
                <a:gd name="connsiteY7" fmla="*/ 283678 h 631031"/>
                <a:gd name="connsiteX8" fmla="*/ 2232 w 1526976"/>
                <a:gd name="connsiteY8" fmla="*/ 328327 h 631031"/>
                <a:gd name="connsiteX9" fmla="*/ 56864 w 1526976"/>
                <a:gd name="connsiteY9" fmla="*/ 328351 h 631031"/>
                <a:gd name="connsiteX10" fmla="*/ 427446 w 1526976"/>
                <a:gd name="connsiteY10" fmla="*/ 576224 h 631031"/>
                <a:gd name="connsiteX11" fmla="*/ 431051 w 1526976"/>
                <a:gd name="connsiteY11" fmla="*/ 577382 h 631031"/>
                <a:gd name="connsiteX12" fmla="*/ 766132 w 1526976"/>
                <a:gd name="connsiteY12" fmla="*/ 629787 h 631031"/>
                <a:gd name="connsiteX13" fmla="*/ 1101209 w 1526976"/>
                <a:gd name="connsiteY13" fmla="*/ 577382 h 631031"/>
                <a:gd name="connsiteX14" fmla="*/ 1104820 w 1526976"/>
                <a:gd name="connsiteY14" fmla="*/ 576224 h 631031"/>
                <a:gd name="connsiteX15" fmla="*/ 1475381 w 1526976"/>
                <a:gd name="connsiteY15" fmla="*/ 328351 h 631031"/>
                <a:gd name="connsiteX16" fmla="*/ 1475384 w 1526976"/>
                <a:gd name="connsiteY16" fmla="*/ 328351 h 631031"/>
                <a:gd name="connsiteX17" fmla="*/ 1526232 w 1526976"/>
                <a:gd name="connsiteY17" fmla="*/ 328327 h 631031"/>
                <a:gd name="connsiteX18" fmla="*/ 1526232 w 1526976"/>
                <a:gd name="connsiteY18" fmla="*/ 283678 h 631031"/>
                <a:gd name="connsiteX19" fmla="*/ 1504727 w 1526976"/>
                <a:gd name="connsiteY19" fmla="*/ 283678 h 631031"/>
                <a:gd name="connsiteX20" fmla="*/ 471023 w 1526976"/>
                <a:gd name="connsiteY20" fmla="*/ 52474 h 631031"/>
                <a:gd name="connsiteX21" fmla="*/ 743152 w 1526976"/>
                <a:gd name="connsiteY21" fmla="*/ 205353 h 631031"/>
                <a:gd name="connsiteX22" fmla="*/ 743152 w 1526976"/>
                <a:gd name="connsiteY22" fmla="*/ 267828 h 631031"/>
                <a:gd name="connsiteX23" fmla="*/ 787801 w 1526976"/>
                <a:gd name="connsiteY23" fmla="*/ 267828 h 631031"/>
                <a:gd name="connsiteX24" fmla="*/ 787801 w 1526976"/>
                <a:gd name="connsiteY24" fmla="*/ 208630 h 631031"/>
                <a:gd name="connsiteX25" fmla="*/ 788015 w 1526976"/>
                <a:gd name="connsiteY25" fmla="*/ 208476 h 631031"/>
                <a:gd name="connsiteX26" fmla="*/ 1061240 w 1526976"/>
                <a:gd name="connsiteY26" fmla="*/ 52477 h 631031"/>
                <a:gd name="connsiteX27" fmla="*/ 1446526 w 1526976"/>
                <a:gd name="connsiteY27" fmla="*/ 282973 h 631031"/>
                <a:gd name="connsiteX28" fmla="*/ 980983 w 1526976"/>
                <a:gd name="connsiteY28" fmla="*/ 265524 h 631031"/>
                <a:gd name="connsiteX29" fmla="*/ 766129 w 1526976"/>
                <a:gd name="connsiteY29" fmla="*/ 349282 h 631031"/>
                <a:gd name="connsiteX30" fmla="*/ 551277 w 1526976"/>
                <a:gd name="connsiteY30" fmla="*/ 265524 h 631031"/>
                <a:gd name="connsiteX31" fmla="*/ 85737 w 1526976"/>
                <a:gd name="connsiteY31" fmla="*/ 282970 h 631031"/>
                <a:gd name="connsiteX32" fmla="*/ 471023 w 1526976"/>
                <a:gd name="connsiteY32" fmla="*/ 52474 h 631031"/>
                <a:gd name="connsiteX33" fmla="*/ 1091190 w 1526976"/>
                <a:gd name="connsiteY33" fmla="*/ 533707 h 631031"/>
                <a:gd name="connsiteX34" fmla="*/ 1087579 w 1526976"/>
                <a:gd name="connsiteY34" fmla="*/ 534865 h 631031"/>
                <a:gd name="connsiteX35" fmla="*/ 766132 w 1526976"/>
                <a:gd name="connsiteY35" fmla="*/ 585139 h 631031"/>
                <a:gd name="connsiteX36" fmla="*/ 444681 w 1526976"/>
                <a:gd name="connsiteY36" fmla="*/ 534865 h 631031"/>
                <a:gd name="connsiteX37" fmla="*/ 441076 w 1526976"/>
                <a:gd name="connsiteY37" fmla="*/ 533710 h 631031"/>
                <a:gd name="connsiteX38" fmla="*/ 114925 w 1526976"/>
                <a:gd name="connsiteY38" fmla="*/ 326556 h 631031"/>
                <a:gd name="connsiteX39" fmla="*/ 552953 w 1526976"/>
                <a:gd name="connsiteY39" fmla="*/ 310137 h 631031"/>
                <a:gd name="connsiteX40" fmla="*/ 749103 w 1526976"/>
                <a:gd name="connsiteY40" fmla="*/ 396594 h 631031"/>
                <a:gd name="connsiteX41" fmla="*/ 766134 w 1526976"/>
                <a:gd name="connsiteY41" fmla="*/ 416689 h 631031"/>
                <a:gd name="connsiteX42" fmla="*/ 783166 w 1526976"/>
                <a:gd name="connsiteY42" fmla="*/ 396594 h 631031"/>
                <a:gd name="connsiteX43" fmla="*/ 979316 w 1526976"/>
                <a:gd name="connsiteY43" fmla="*/ 310137 h 631031"/>
                <a:gd name="connsiteX44" fmla="*/ 1417344 w 1526976"/>
                <a:gd name="connsiteY44" fmla="*/ 326556 h 631031"/>
                <a:gd name="connsiteX45" fmla="*/ 1091190 w 1526976"/>
                <a:gd name="connsiteY45" fmla="*/ 533707 h 63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26976" h="631031">
                  <a:moveTo>
                    <a:pt x="1504727" y="283678"/>
                  </a:moveTo>
                  <a:cubicBezTo>
                    <a:pt x="1396698" y="144524"/>
                    <a:pt x="1243144" y="47125"/>
                    <a:pt x="1070917" y="8885"/>
                  </a:cubicBezTo>
                  <a:cubicBezTo>
                    <a:pt x="1003161" y="-6161"/>
                    <a:pt x="932637" y="4510"/>
                    <a:pt x="872359" y="38925"/>
                  </a:cubicBezTo>
                  <a:cubicBezTo>
                    <a:pt x="827255" y="64675"/>
                    <a:pt x="790688" y="102126"/>
                    <a:pt x="766132" y="146998"/>
                  </a:cubicBezTo>
                  <a:cubicBezTo>
                    <a:pt x="741575" y="102126"/>
                    <a:pt x="705008" y="64675"/>
                    <a:pt x="659904" y="38925"/>
                  </a:cubicBezTo>
                  <a:cubicBezTo>
                    <a:pt x="599623" y="4510"/>
                    <a:pt x="529108" y="-6158"/>
                    <a:pt x="461343" y="8885"/>
                  </a:cubicBezTo>
                  <a:cubicBezTo>
                    <a:pt x="289119" y="47122"/>
                    <a:pt x="135565" y="144524"/>
                    <a:pt x="27536" y="283678"/>
                  </a:cubicBezTo>
                  <a:lnTo>
                    <a:pt x="2232" y="283678"/>
                  </a:lnTo>
                  <a:lnTo>
                    <a:pt x="2232" y="328327"/>
                  </a:lnTo>
                  <a:lnTo>
                    <a:pt x="56864" y="328351"/>
                  </a:lnTo>
                  <a:cubicBezTo>
                    <a:pt x="154838" y="444035"/>
                    <a:pt x="282919" y="529885"/>
                    <a:pt x="427446" y="576224"/>
                  </a:cubicBezTo>
                  <a:lnTo>
                    <a:pt x="431051" y="577382"/>
                  </a:lnTo>
                  <a:cubicBezTo>
                    <a:pt x="539505" y="612157"/>
                    <a:pt x="652242" y="629787"/>
                    <a:pt x="766132" y="629787"/>
                  </a:cubicBezTo>
                  <a:cubicBezTo>
                    <a:pt x="880021" y="629787"/>
                    <a:pt x="992758" y="612157"/>
                    <a:pt x="1101209" y="577382"/>
                  </a:cubicBezTo>
                  <a:lnTo>
                    <a:pt x="1104820" y="576224"/>
                  </a:lnTo>
                  <a:cubicBezTo>
                    <a:pt x="1249341" y="529882"/>
                    <a:pt x="1377407" y="444035"/>
                    <a:pt x="1475381" y="328351"/>
                  </a:cubicBezTo>
                  <a:lnTo>
                    <a:pt x="1475384" y="328351"/>
                  </a:lnTo>
                  <a:lnTo>
                    <a:pt x="1526232" y="328327"/>
                  </a:lnTo>
                  <a:lnTo>
                    <a:pt x="1526232" y="283678"/>
                  </a:lnTo>
                  <a:lnTo>
                    <a:pt x="1504727" y="283678"/>
                  </a:lnTo>
                  <a:close/>
                  <a:moveTo>
                    <a:pt x="471023" y="52474"/>
                  </a:moveTo>
                  <a:cubicBezTo>
                    <a:pt x="588210" y="26447"/>
                    <a:pt x="704552" y="92092"/>
                    <a:pt x="743152" y="205353"/>
                  </a:cubicBezTo>
                  <a:lnTo>
                    <a:pt x="743152" y="267828"/>
                  </a:lnTo>
                  <a:lnTo>
                    <a:pt x="787801" y="267828"/>
                  </a:lnTo>
                  <a:lnTo>
                    <a:pt x="787801" y="208630"/>
                  </a:lnTo>
                  <a:lnTo>
                    <a:pt x="788015" y="208476"/>
                  </a:lnTo>
                  <a:cubicBezTo>
                    <a:pt x="825514" y="93283"/>
                    <a:pt x="942972" y="26203"/>
                    <a:pt x="1061240" y="52477"/>
                  </a:cubicBezTo>
                  <a:cubicBezTo>
                    <a:pt x="1211464" y="85829"/>
                    <a:pt x="1346618" y="167000"/>
                    <a:pt x="1446526" y="282973"/>
                  </a:cubicBezTo>
                  <a:lnTo>
                    <a:pt x="980983" y="265524"/>
                  </a:lnTo>
                  <a:cubicBezTo>
                    <a:pt x="899919" y="262464"/>
                    <a:pt x="822936" y="292775"/>
                    <a:pt x="766129" y="349282"/>
                  </a:cubicBezTo>
                  <a:cubicBezTo>
                    <a:pt x="709324" y="292778"/>
                    <a:pt x="632365" y="262500"/>
                    <a:pt x="551277" y="265524"/>
                  </a:cubicBezTo>
                  <a:lnTo>
                    <a:pt x="85737" y="282970"/>
                  </a:lnTo>
                  <a:cubicBezTo>
                    <a:pt x="185645" y="166994"/>
                    <a:pt x="320796" y="85826"/>
                    <a:pt x="471023" y="52474"/>
                  </a:cubicBezTo>
                  <a:close/>
                  <a:moveTo>
                    <a:pt x="1091190" y="533707"/>
                  </a:moveTo>
                  <a:lnTo>
                    <a:pt x="1087579" y="534865"/>
                  </a:lnTo>
                  <a:cubicBezTo>
                    <a:pt x="983540" y="568226"/>
                    <a:pt x="875389" y="585139"/>
                    <a:pt x="766132" y="585139"/>
                  </a:cubicBezTo>
                  <a:cubicBezTo>
                    <a:pt x="656874" y="585139"/>
                    <a:pt x="548723" y="568223"/>
                    <a:pt x="444681" y="534865"/>
                  </a:cubicBezTo>
                  <a:lnTo>
                    <a:pt x="441076" y="533710"/>
                  </a:lnTo>
                  <a:cubicBezTo>
                    <a:pt x="315897" y="493571"/>
                    <a:pt x="204008" y="422348"/>
                    <a:pt x="114925" y="326556"/>
                  </a:cubicBezTo>
                  <a:lnTo>
                    <a:pt x="552953" y="310137"/>
                  </a:lnTo>
                  <a:cubicBezTo>
                    <a:pt x="628623" y="307289"/>
                    <a:pt x="700132" y="338813"/>
                    <a:pt x="749103" y="396594"/>
                  </a:cubicBezTo>
                  <a:lnTo>
                    <a:pt x="766134" y="416689"/>
                  </a:lnTo>
                  <a:lnTo>
                    <a:pt x="783166" y="396594"/>
                  </a:lnTo>
                  <a:cubicBezTo>
                    <a:pt x="832137" y="338813"/>
                    <a:pt x="903667" y="307286"/>
                    <a:pt x="979316" y="310137"/>
                  </a:cubicBezTo>
                  <a:lnTo>
                    <a:pt x="1417344" y="326556"/>
                  </a:lnTo>
                  <a:cubicBezTo>
                    <a:pt x="1328258" y="422345"/>
                    <a:pt x="1216369" y="493571"/>
                    <a:pt x="1091190" y="5337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6" name="Shape 3720"/>
          <p:cNvSpPr/>
          <p:nvPr/>
        </p:nvSpPr>
        <p:spPr>
          <a:xfrm>
            <a:off x="18022530" y="6067043"/>
            <a:ext cx="1828799" cy="13940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105000"/>
                </a:moveTo>
                <a:cubicBezTo>
                  <a:pt x="40438" y="105000"/>
                  <a:pt x="37133" y="104594"/>
                  <a:pt x="33811" y="103794"/>
                </a:cubicBezTo>
                <a:cubicBezTo>
                  <a:pt x="33427" y="103700"/>
                  <a:pt x="33033" y="103655"/>
                  <a:pt x="32644" y="103655"/>
                </a:cubicBezTo>
                <a:cubicBezTo>
                  <a:pt x="31977" y="103655"/>
                  <a:pt x="31311" y="103788"/>
                  <a:pt x="30683" y="104050"/>
                </a:cubicBezTo>
                <a:lnTo>
                  <a:pt x="16427" y="110083"/>
                </a:lnTo>
                <a:lnTo>
                  <a:pt x="18694" y="101350"/>
                </a:lnTo>
                <a:cubicBezTo>
                  <a:pt x="19300" y="99038"/>
                  <a:pt x="18583" y="96555"/>
                  <a:pt x="16883" y="95044"/>
                </a:cubicBezTo>
                <a:cubicBezTo>
                  <a:pt x="9511" y="88477"/>
                  <a:pt x="5455" y="79766"/>
                  <a:pt x="5455" y="70500"/>
                </a:cubicBezTo>
                <a:cubicBezTo>
                  <a:pt x="5455" y="51477"/>
                  <a:pt x="22583" y="36000"/>
                  <a:pt x="43638" y="36000"/>
                </a:cubicBezTo>
                <a:cubicBezTo>
                  <a:pt x="64688" y="36000"/>
                  <a:pt x="81816" y="51477"/>
                  <a:pt x="81816" y="70500"/>
                </a:cubicBezTo>
                <a:cubicBezTo>
                  <a:pt x="81816" y="89522"/>
                  <a:pt x="64688" y="105000"/>
                  <a:pt x="43638" y="105000"/>
                </a:cubicBezTo>
                <a:moveTo>
                  <a:pt x="43638" y="30000"/>
                </a:moveTo>
                <a:cubicBezTo>
                  <a:pt x="19538" y="30000"/>
                  <a:pt x="0" y="48133"/>
                  <a:pt x="0" y="70500"/>
                </a:cubicBezTo>
                <a:cubicBezTo>
                  <a:pt x="0" y="81988"/>
                  <a:pt x="5177" y="92333"/>
                  <a:pt x="13455" y="99705"/>
                </a:cubicBezTo>
                <a:lnTo>
                  <a:pt x="8183" y="120000"/>
                </a:lnTo>
                <a:lnTo>
                  <a:pt x="32644" y="109655"/>
                </a:lnTo>
                <a:cubicBezTo>
                  <a:pt x="36161" y="110505"/>
                  <a:pt x="39827" y="111000"/>
                  <a:pt x="43638" y="111000"/>
                </a:cubicBezTo>
                <a:cubicBezTo>
                  <a:pt x="67733" y="111000"/>
                  <a:pt x="87272" y="92866"/>
                  <a:pt x="87272" y="70500"/>
                </a:cubicBezTo>
                <a:cubicBezTo>
                  <a:pt x="87272" y="48133"/>
                  <a:pt x="67733" y="30000"/>
                  <a:pt x="43638" y="30000"/>
                </a:cubicBezTo>
                <a:moveTo>
                  <a:pt x="120000" y="40500"/>
                </a:moveTo>
                <a:cubicBezTo>
                  <a:pt x="120000" y="18133"/>
                  <a:pt x="100466" y="0"/>
                  <a:pt x="76361" y="0"/>
                </a:cubicBezTo>
                <a:cubicBezTo>
                  <a:pt x="58366" y="0"/>
                  <a:pt x="42916" y="10116"/>
                  <a:pt x="36250" y="24566"/>
                </a:cubicBezTo>
                <a:cubicBezTo>
                  <a:pt x="38400" y="24261"/>
                  <a:pt x="40588" y="24066"/>
                  <a:pt x="42822" y="24033"/>
                </a:cubicBezTo>
                <a:cubicBezTo>
                  <a:pt x="49305" y="13300"/>
                  <a:pt x="61905" y="6000"/>
                  <a:pt x="76361" y="6000"/>
                </a:cubicBezTo>
                <a:cubicBezTo>
                  <a:pt x="97416" y="6000"/>
                  <a:pt x="114544" y="21477"/>
                  <a:pt x="114544" y="40500"/>
                </a:cubicBezTo>
                <a:cubicBezTo>
                  <a:pt x="114544" y="49766"/>
                  <a:pt x="110488" y="58477"/>
                  <a:pt x="103116" y="65038"/>
                </a:cubicBezTo>
                <a:cubicBezTo>
                  <a:pt x="101416" y="66555"/>
                  <a:pt x="100700" y="69044"/>
                  <a:pt x="101300" y="71350"/>
                </a:cubicBezTo>
                <a:lnTo>
                  <a:pt x="103572" y="80083"/>
                </a:lnTo>
                <a:lnTo>
                  <a:pt x="92294" y="75311"/>
                </a:lnTo>
                <a:cubicBezTo>
                  <a:pt x="92072" y="77344"/>
                  <a:pt x="91666" y="79322"/>
                  <a:pt x="91172" y="81266"/>
                </a:cubicBezTo>
                <a:lnTo>
                  <a:pt x="111816" y="90000"/>
                </a:lnTo>
                <a:lnTo>
                  <a:pt x="106544" y="69705"/>
                </a:lnTo>
                <a:cubicBezTo>
                  <a:pt x="114827" y="62333"/>
                  <a:pt x="120000" y="51988"/>
                  <a:pt x="120000" y="40500"/>
                </a:cubicBezTo>
              </a:path>
            </a:pathLst>
          </a:custGeom>
          <a:solidFill>
            <a:schemeClr val="bg2"/>
          </a:solidFill>
          <a:ln>
            <a:solidFill>
              <a:srgbClr val="000000"/>
            </a:solidFill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740143" y="723901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40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46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6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SOLUTION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chemeClr val="dk2"/>
              </a:buClr>
              <a:buSzPct val="25000"/>
            </a:pPr>
            <a:r>
              <a:rPr lang="en-US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   I   R   B   O   T      A   S      Y   O   U      H   O   P   E</a:t>
            </a: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4309396"/>
            <a:ext cx="17072721" cy="1747923"/>
            <a:chOff x="3276791" y="4309396"/>
            <a:chExt cx="17072721" cy="1747923"/>
          </a:xfrm>
        </p:grpSpPr>
        <p:sp>
          <p:nvSpPr>
            <p:cNvPr id="278" name="Shape 278"/>
            <p:cNvSpPr txBox="1"/>
            <p:nvPr/>
          </p:nvSpPr>
          <p:spPr>
            <a:xfrm>
              <a:off x="4103021" y="5041657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just">
                <a:lnSpc>
                  <a:spcPct val="150000"/>
                </a:lnSpc>
                <a:buSzPct val="25000"/>
              </a:pPr>
              <a:r>
                <a:rPr lang="en-US" sz="2000" dirty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Based on deep learning, using attention mechanism and two-way LSTM network structure, achieves the perfect mapping from audio features to lip features.</a:t>
              </a: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200" dirty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LIPPING </a:t>
              </a:r>
              <a:r>
                <a:rPr lang="en-US" altLang="zh-CN" sz="3200" dirty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INFERENCE</a:t>
              </a:r>
              <a:endParaRPr lang="en-US" sz="32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3695891" y="6857999"/>
            <a:ext cx="17072721" cy="1747923"/>
            <a:chOff x="3276791" y="4309396"/>
            <a:chExt cx="17072721" cy="1747923"/>
          </a:xfrm>
        </p:grpSpPr>
        <p:sp>
          <p:nvSpPr>
            <p:cNvPr id="282" name="Shape 282"/>
            <p:cNvSpPr txBox="1"/>
            <p:nvPr/>
          </p:nvSpPr>
          <p:spPr>
            <a:xfrm>
              <a:off x="4103021" y="5041657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just">
                <a:lnSpc>
                  <a:spcPct val="150000"/>
                </a:lnSpc>
                <a:buSzPct val="25000"/>
              </a:pPr>
              <a:r>
                <a:rPr lang="en-US" sz="2000" dirty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Based on the custom rule strategy, we can perceive the semantic information and make appropriate actions at the right time, which is smooth and natural.</a:t>
              </a:r>
            </a:p>
          </p:txBody>
        </p:sp>
        <p:sp>
          <p:nvSpPr>
            <p:cNvPr id="283" name="Shape 283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buSzPct val="25000"/>
              </a:pPr>
              <a:r>
                <a:rPr lang="en-US" sz="3200" dirty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ACTION </a:t>
              </a:r>
              <a:r>
                <a:rPr lang="en-US" altLang="zh-CN" sz="3200" dirty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INFERENCE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3695891" y="9432723"/>
            <a:ext cx="17072721" cy="1747923"/>
            <a:chOff x="3276791" y="4309396"/>
            <a:chExt cx="17072721" cy="1747923"/>
          </a:xfrm>
        </p:grpSpPr>
        <p:sp>
          <p:nvSpPr>
            <p:cNvPr id="286" name="Shape 286"/>
            <p:cNvSpPr txBox="1"/>
            <p:nvPr/>
          </p:nvSpPr>
          <p:spPr>
            <a:xfrm>
              <a:off x="4103021" y="5041657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just">
                <a:lnSpc>
                  <a:spcPct val="150000"/>
                </a:lnSpc>
                <a:buSzPct val="25000"/>
              </a:pPr>
              <a:r>
                <a:rPr lang="en-US" sz="2000" dirty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Based on ASR system, semantic analysis and big data technology. ASR results are used to search database to realize human-computer interaction and natural dialogue.</a:t>
              </a:r>
            </a:p>
          </p:txBody>
        </p:sp>
        <p:sp>
          <p:nvSpPr>
            <p:cNvPr id="287" name="Shape 287"/>
            <p:cNvSpPr txBox="1"/>
            <p:nvPr/>
          </p:nvSpPr>
          <p:spPr>
            <a:xfrm>
              <a:off x="4103021" y="4309396"/>
              <a:ext cx="6450679" cy="5717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200" dirty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DIALOGUE MANAGEMENT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2740143" y="723901"/>
            <a:ext cx="621302" cy="629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0490471" y="140602"/>
            <a:ext cx="3579200" cy="1235248"/>
            <a:chOff x="200250" y="176769"/>
            <a:chExt cx="3579200" cy="123524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61" y="995908"/>
              <a:ext cx="2113319" cy="416109"/>
            </a:xfrm>
            <a:prstGeom prst="rect">
              <a:avLst/>
            </a:prstGeom>
          </p:spPr>
        </p:pic>
        <p:pic>
          <p:nvPicPr>
            <p:cNvPr id="19" name="Picture 4" descr="âdeecampâçå¾çæç´¢ç»æ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50" y="176769"/>
              <a:ext cx="3579200" cy="79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924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0" y="1605116"/>
            <a:ext cx="7543800" cy="10058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831300" y="457200"/>
            <a:ext cx="1943100" cy="140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Shape 1026"/>
          <p:cNvSpPr/>
          <p:nvPr/>
        </p:nvSpPr>
        <p:spPr>
          <a:xfrm>
            <a:off x="-340383" y="-29497"/>
            <a:ext cx="24718033" cy="14020803"/>
          </a:xfrm>
          <a:prstGeom prst="rect">
            <a:avLst/>
          </a:prstGeom>
          <a:solidFill>
            <a:srgbClr val="0E0E0E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5178501" y="5881273"/>
            <a:ext cx="14020647" cy="2084079"/>
          </a:xfrm>
          <a:prstGeom prst="rect">
            <a:avLst/>
          </a:prstGeom>
          <a:noFill/>
          <a:ln w="1016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028" name="Shape 1028"/>
          <p:cNvSpPr txBox="1"/>
          <p:nvPr/>
        </p:nvSpPr>
        <p:spPr>
          <a:xfrm>
            <a:off x="5791932" y="6257833"/>
            <a:ext cx="12811520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7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II  </a:t>
            </a:r>
            <a:r>
              <a:rPr lang="en-US" altLang="zh-CN" sz="7200" dirty="0"/>
              <a:t>  </a:t>
            </a:r>
            <a:r>
              <a:rPr lang="en-US" sz="7200" dirty="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621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  <p:tag name="RESOURCELIBID_SHAPE" val="553556"/>
  <p:tag name="RESOURCELIB_SHAPETYPE" val="4"/>
  <p:tag name="PAMAINTYPE" val="4"/>
  <p:tag name="PATYPE" val="155"/>
  <p:tag name="PASUBTYPE" val="15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  <p:tag name="RESOURCELIBID_SHAPE" val="41260"/>
  <p:tag name="RESOURCELIB_SHAPETYPE" val="4"/>
  <p:tag name="PAMAINTYPE" val="4"/>
  <p:tag name="PATYPE" val="171"/>
  <p:tag name="PASUBTYPE" val="2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  <p:tag name="RESOURCELIBID_SHAPE" val="41260"/>
  <p:tag name="RESOURCELIB_SHAPETYPE" val="4"/>
  <p:tag name="PAMAINTYPE" val="4"/>
  <p:tag name="PATYPE" val="171"/>
  <p:tag name="PASUBTYPE" val="2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  <p:tag name="RESOURCELIBID_SHAPE" val="385631"/>
  <p:tag name="RESOURCELIB_SHAPETYPE" val="4"/>
  <p:tag name="PAMAINTYPE" val="4"/>
  <p:tag name="PATYPE" val="140"/>
  <p:tag name="PASUBTYPE" val="14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965</Words>
  <Application>Microsoft Office PowerPoint</Application>
  <PresentationFormat>自定义</PresentationFormat>
  <Paragraphs>179</Paragraphs>
  <Slides>23</Slides>
  <Notes>23</Notes>
  <HiddenSlides>0</HiddenSlides>
  <MMClips>4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Impact</vt:lpstr>
      <vt:lpstr>Times New Roman</vt:lpstr>
      <vt:lpstr>Calibri</vt:lpstr>
      <vt:lpstr>Lato</vt:lpstr>
      <vt:lpstr>Montserrat</vt:lpstr>
      <vt:lpstr>Default Theme</vt:lpstr>
      <vt:lpstr>Default Theme</vt:lpstr>
      <vt:lpstr>Visio.Drawing.11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欧美风大气排版布局PPT模板</dc:title>
  <dc:creator>YHD</dc:creator>
  <cp:lastModifiedBy>Frye Claude</cp:lastModifiedBy>
  <cp:revision>111</cp:revision>
  <dcterms:created xsi:type="dcterms:W3CDTF">2017-03-12T07:55:00Z</dcterms:created>
  <dcterms:modified xsi:type="dcterms:W3CDTF">2019-08-13T13:58:38Z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